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7" r:id="rId4"/>
    <p:sldId id="258" r:id="rId5"/>
    <p:sldId id="25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3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6" autoAdjust="0"/>
    <p:restoredTop sz="94660"/>
  </p:normalViewPr>
  <p:slideViewPr>
    <p:cSldViewPr snapToGrid="0">
      <p:cViewPr>
        <p:scale>
          <a:sx n="89" d="100"/>
          <a:sy n="89" d="100"/>
        </p:scale>
        <p:origin x="140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8AF48-98B1-A448-A959-018C214FF6E9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3D6C7-0D3F-1941-83CB-E82773645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2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:notes"/>
          <p:cNvSpPr txBox="1">
            <a:spLocks noGrp="1"/>
          </p:cNvSpPr>
          <p:nvPr>
            <p:ph type="body" idx="1"/>
          </p:nvPr>
        </p:nvSpPr>
        <p:spPr>
          <a:xfrm>
            <a:off x="679768" y="4777975"/>
            <a:ext cx="5438140" cy="3909239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3:notes"/>
          <p:cNvSpPr txBox="1">
            <a:spLocks noGrp="1"/>
          </p:cNvSpPr>
          <p:nvPr>
            <p:ph type="body" idx="1"/>
          </p:nvPr>
        </p:nvSpPr>
        <p:spPr>
          <a:xfrm>
            <a:off x="679768" y="4777975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4:notes"/>
          <p:cNvSpPr txBox="1">
            <a:spLocks noGrp="1"/>
          </p:cNvSpPr>
          <p:nvPr>
            <p:ph type="body" idx="1"/>
          </p:nvPr>
        </p:nvSpPr>
        <p:spPr>
          <a:xfrm>
            <a:off x="679768" y="4777975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" name="Google Shape;3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562FA-9B24-41A9-935A-83B400C16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C13F2A-E5E3-46B2-BF8A-008F0C819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FC15CA-91E8-41FD-90DC-A7C9835E4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1A95-4A44-4350-9D8D-514DFFE3293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D09BFF-ACB2-4760-A946-3D76CE860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600997-E4B7-49AC-992F-C7D48BBE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637F-2C54-4E29-8C02-3C69E1BF3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31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167D9-ED2B-480A-9BC6-480E924F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5C43B9-0D1A-4F6E-B723-D4630C4F8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5DFCE-BB3B-4039-BDF7-CFFB7B84B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1A95-4A44-4350-9D8D-514DFFE3293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3029A7-7120-4221-8C14-701752A31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A37F57-8116-4CB5-BBD7-22CE33B0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637F-2C54-4E29-8C02-3C69E1BF3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62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4CF871-45FD-4AEE-A4D2-3D55A310A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472EC6-0FD2-46DD-BE88-9440A9167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BB54B8-BE92-4687-A35C-CBC7DACDD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1A95-4A44-4350-9D8D-514DFFE3293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DA9B87-5954-49D0-AD9B-0C149D4E7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6D0BF1-C5F2-4190-8BB5-1BA26CF6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637F-2C54-4E29-8C02-3C69E1BF3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6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1FC3F-5B44-4500-8513-7025E7C9D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9A674D-672E-4BA2-BA14-9130ABB59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4D3ABC-AFFA-4CA0-A08D-0560874E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1A95-4A44-4350-9D8D-514DFFE3293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04CA8F-EB79-4555-AE01-E0097613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3A407E-5C99-4F72-884F-02785560D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637F-2C54-4E29-8C02-3C69E1BF3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5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57F07-9B04-4F08-A51E-004D4B935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CC14B1-3161-4FDB-8B61-8E5F7219E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04BB90-8816-4D11-B0F6-EA909C37B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1A95-4A44-4350-9D8D-514DFFE3293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06D425-BC59-4BB8-809B-247E9672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AAB87D-E70C-4FC1-BCAA-063C72B3D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637F-2C54-4E29-8C02-3C69E1BF3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06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D376B-3CEA-4232-8FDD-630F594A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959B9B-68A0-4428-AB7B-0BD1AD736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20CA9A-92B3-4EC0-9042-FC3083A00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5AEF6D-9837-4C15-A13D-914BB509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1A95-4A44-4350-9D8D-514DFFE3293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1D073D-93EF-41C3-8563-5B6A0E67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E830C8-B646-480D-9837-25C36E64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637F-2C54-4E29-8C02-3C69E1BF3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6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1D6D2-672C-4D6F-BAFD-D4FCAF0FB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792BDD-3EFE-4B77-9C46-1D7D9DCC3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EE48B7-F740-4DBC-9AED-E58121CFB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39F1BF-CC13-4934-8CD5-D7A516516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F68DDF-B05D-4270-BA21-A17CE8B1A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8CA06A-7055-4D93-8F1A-5A40A27E5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1A95-4A44-4350-9D8D-514DFFE3293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1DCB24-05A8-4A42-804F-DA6995F88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456E90-4A5F-4C83-BDE3-978A46537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637F-2C54-4E29-8C02-3C69E1BF3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06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ABABF-55D1-4124-AC88-4A53E8596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E4630D-0F0B-4714-B78E-C2EB5F5C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1A95-4A44-4350-9D8D-514DFFE3293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C2BD7B-7BFF-481A-B7FC-999AFDD3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7C4C9B-28CF-4384-BC0C-588CC1B0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637F-2C54-4E29-8C02-3C69E1BF3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49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D280C9-DFA3-4E83-B520-99CD828D0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1A95-4A44-4350-9D8D-514DFFE3293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01F4CA-4C31-4907-A2E5-EAD32545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915304-840B-4DB0-9A27-3DB70624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637F-2C54-4E29-8C02-3C69E1BF3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48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9DC57-0994-41A0-A4DA-5CE46DEF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C8A257-02BE-4AE8-A670-19A34FD8E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53DD3A-D87F-46C5-8623-69F214684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BFCF64-4184-4169-A5B1-65575F464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1A95-4A44-4350-9D8D-514DFFE3293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BE900E-3288-48AB-8B1D-2B1F4A727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F9ED01-D2E7-4E3A-8D1F-3800CB2C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637F-2C54-4E29-8C02-3C69E1BF3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2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F39BD-4B59-4522-9968-8B2999D68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E6A963-ADC9-4D7E-A9ED-8DFEB6340B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748E6-B33E-4913-BEE5-BBF35BA4E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19E9E8-E5FD-4771-BCA6-33119A357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1A95-4A44-4350-9D8D-514DFFE3293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38A4E8-0539-412E-9B76-EC2FE567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4CB06D-674E-4928-9264-5F570E006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637F-2C54-4E29-8C02-3C69E1BF3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53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165E0-308A-4313-AEC1-2651965E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3F1417-FCDC-4E49-B0FC-DC7044095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DD1DFE-1FE4-4BB7-B0B6-300EE794C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91A95-4A44-4350-9D8D-514DFFE3293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34770-83FF-4C28-BCCB-915FEABC2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D9D972-37D2-432C-B334-42AC81508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C637F-2C54-4E29-8C02-3C69E1BF3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0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5.pn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/>
          <p:nvPr/>
        </p:nvSpPr>
        <p:spPr>
          <a:xfrm>
            <a:off x="0" y="0"/>
            <a:ext cx="12436979" cy="7076696"/>
          </a:xfrm>
          <a:prstGeom prst="rect">
            <a:avLst/>
          </a:prstGeom>
          <a:solidFill>
            <a:srgbClr val="EF3124"/>
          </a:solidFill>
          <a:ln>
            <a:noFill/>
          </a:ln>
        </p:spPr>
        <p:txBody>
          <a:bodyPr spcFirstLastPara="1" wrap="square" lIns="93282" tIns="46628" rIns="93282" bIns="46628" anchor="ctr" anchorCtr="0">
            <a:noAutofit/>
          </a:bodyPr>
          <a:lstStyle/>
          <a:p>
            <a:pPr algn="ctr"/>
            <a:endParaRPr sz="142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28" descr="Изображение выглядит как растение, лист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883810">
            <a:off x="5315761" y="210057"/>
            <a:ext cx="2365172" cy="2365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 descr="D:\AlfaBank\Презентации\Welcome для вузов\0_Metal 2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91" y="1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/>
          <p:nvPr/>
        </p:nvSpPr>
        <p:spPr>
          <a:xfrm>
            <a:off x="894189" y="1982550"/>
            <a:ext cx="7692709" cy="145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6" tIns="46603" rIns="93256" bIns="46603" anchor="t" anchorCtr="0">
            <a:noAutofit/>
          </a:bodyPr>
          <a:lstStyle/>
          <a:p>
            <a:pPr marL="7699">
              <a:lnSpc>
                <a:spcPct val="90000"/>
              </a:lnSpc>
            </a:pPr>
            <a:r>
              <a:rPr lang="ru-RU" sz="9600" dirty="0">
                <a:solidFill>
                  <a:schemeClr val="lt1"/>
                </a:solidFill>
                <a:latin typeface="Styrene A LC Medium" pitchFamily="50" charset="0"/>
                <a:ea typeface="Arial"/>
                <a:cs typeface="Arial"/>
                <a:sym typeface="Arial"/>
              </a:rPr>
              <a:t>Карьера в</a:t>
            </a:r>
            <a:endParaRPr dirty="0">
              <a:latin typeface="Styrene A LC Medium" pitchFamily="50" charset="0"/>
            </a:endParaRPr>
          </a:p>
        </p:txBody>
      </p:sp>
      <p:pic>
        <p:nvPicPr>
          <p:cNvPr id="178" name="Google Shape;178;p28" descr="Изображение выглядит как зеленый, растение, лист&#10;&#10;Автоматически созданное описа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4493">
            <a:off x="-463353" y="3848697"/>
            <a:ext cx="4144166" cy="410828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/>
          <p:nvPr/>
        </p:nvSpPr>
        <p:spPr>
          <a:xfrm>
            <a:off x="1895192" y="3218313"/>
            <a:ext cx="9742766" cy="145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6" tIns="46603" rIns="93256" bIns="46603" anchor="t" anchorCtr="0">
            <a:noAutofit/>
          </a:bodyPr>
          <a:lstStyle/>
          <a:p>
            <a:pPr marL="7699">
              <a:lnSpc>
                <a:spcPct val="90000"/>
              </a:lnSpc>
            </a:pPr>
            <a:r>
              <a:rPr lang="ru-RU" sz="9600" b="1" dirty="0">
                <a:solidFill>
                  <a:schemeClr val="lt1"/>
                </a:solidFill>
                <a:latin typeface="Styrene A LC Medium" pitchFamily="50" charset="0"/>
                <a:ea typeface="Arial"/>
                <a:cs typeface="Arial"/>
                <a:sym typeface="Arial"/>
              </a:rPr>
              <a:t>Альфа-Банке</a:t>
            </a:r>
            <a:endParaRPr b="1" dirty="0">
              <a:latin typeface="Styrene A LC Medium" pitchFamily="50" charset="0"/>
            </a:endParaRPr>
          </a:p>
        </p:txBody>
      </p:sp>
      <p:grpSp>
        <p:nvGrpSpPr>
          <p:cNvPr id="180" name="Google Shape;180;p28"/>
          <p:cNvGrpSpPr/>
          <p:nvPr/>
        </p:nvGrpSpPr>
        <p:grpSpPr>
          <a:xfrm>
            <a:off x="10696499" y="618294"/>
            <a:ext cx="986569" cy="741826"/>
            <a:chOff x="10453944" y="473781"/>
            <a:chExt cx="1073575" cy="807247"/>
          </a:xfrm>
        </p:grpSpPr>
        <p:pic>
          <p:nvPicPr>
            <p:cNvPr id="181" name="Google Shape;181;p28" descr="Изображение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245256" y="473781"/>
              <a:ext cx="282263" cy="429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8" descr="logo-alfa-red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453944" y="1078075"/>
              <a:ext cx="1072598" cy="2029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3" name="Google Shape;183;p28" descr="Изображение выглядит как легкий&#10;&#10;Автоматически созданное описание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8323402">
            <a:off x="2347901" y="4129337"/>
            <a:ext cx="1753173" cy="175317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4E41AB-DB8D-48CB-B8B8-54B284F5609D}"/>
              </a:ext>
            </a:extLst>
          </p:cNvPr>
          <p:cNvSpPr txBox="1"/>
          <p:nvPr/>
        </p:nvSpPr>
        <p:spPr>
          <a:xfrm>
            <a:off x="8237301" y="4377379"/>
            <a:ext cx="34006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effectLst/>
                <a:latin typeface="Styrene A LC Light" pitchFamily="2" charset="0"/>
              </a:rPr>
              <a:t>Лучший работодатель России </a:t>
            </a:r>
          </a:p>
          <a:p>
            <a:r>
              <a:rPr lang="ru-RU" sz="1400" dirty="0">
                <a:solidFill>
                  <a:schemeClr val="bg1"/>
                </a:solidFill>
                <a:latin typeface="Styrene A LC Light" pitchFamily="2" charset="0"/>
                <a:ea typeface="Times New Roman" panose="02020603050405020304" pitchFamily="18" charset="0"/>
              </a:rPr>
              <a:t>по версии </a:t>
            </a:r>
            <a:r>
              <a:rPr lang="en-US" sz="1400" dirty="0" err="1">
                <a:solidFill>
                  <a:schemeClr val="bg1"/>
                </a:solidFill>
                <a:latin typeface="Styrene A LC Light" pitchFamily="2" charset="0"/>
                <a:ea typeface="Times New Roman" panose="02020603050405020304" pitchFamily="18" charset="0"/>
              </a:rPr>
              <a:t>HeadHunter</a:t>
            </a:r>
            <a:r>
              <a:rPr lang="en-US" sz="1400" dirty="0">
                <a:solidFill>
                  <a:schemeClr val="bg1"/>
                </a:solidFill>
                <a:latin typeface="Styrene A LC Light" pitchFamily="2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Styrene A LC Light" pitchFamily="2" charset="0"/>
                <a:ea typeface="Times New Roman" panose="02020603050405020304" pitchFamily="18" charset="0"/>
              </a:rPr>
              <a:t>и </a:t>
            </a:r>
            <a:r>
              <a:rPr lang="en-US" sz="1400" dirty="0">
                <a:solidFill>
                  <a:schemeClr val="bg1"/>
                </a:solidFill>
                <a:latin typeface="Styrene A LC Light" pitchFamily="2" charset="0"/>
                <a:ea typeface="Times New Roman" panose="02020603050405020304" pitchFamily="18" charset="0"/>
              </a:rPr>
              <a:t>Forbes</a:t>
            </a:r>
            <a:endParaRPr lang="ru-RU" sz="1400" dirty="0">
              <a:solidFill>
                <a:schemeClr val="bg1"/>
              </a:solidFill>
              <a:latin typeface="Styrene A LC Light" pitchFamily="2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29"/>
          <p:cNvGrpSpPr/>
          <p:nvPr/>
        </p:nvGrpSpPr>
        <p:grpSpPr>
          <a:xfrm>
            <a:off x="10696499" y="618294"/>
            <a:ext cx="986569" cy="741826"/>
            <a:chOff x="10453944" y="473781"/>
            <a:chExt cx="1073575" cy="807247"/>
          </a:xfrm>
        </p:grpSpPr>
        <p:pic>
          <p:nvPicPr>
            <p:cNvPr id="189" name="Google Shape;189;p29" descr="Изображение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245256" y="473781"/>
              <a:ext cx="282263" cy="429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29" descr="logo-alfa-red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453944" y="1078075"/>
              <a:ext cx="1072598" cy="2029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1" name="Google Shape;191;p29"/>
          <p:cNvSpPr/>
          <p:nvPr/>
        </p:nvSpPr>
        <p:spPr>
          <a:xfrm>
            <a:off x="438517" y="2926668"/>
            <a:ext cx="2773661" cy="73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EF3124"/>
                </a:solidFill>
                <a:latin typeface="Styrene A LC Medium" pitchFamily="50" charset="0"/>
                <a:ea typeface="Arial"/>
                <a:cs typeface="Arial"/>
                <a:sym typeface="Arial"/>
              </a:rPr>
              <a:t>30+</a:t>
            </a:r>
            <a:r>
              <a:rPr lang="ru-RU" sz="1600" b="1">
                <a:solidFill>
                  <a:srgbClr val="EF3124"/>
                </a:solidFill>
                <a:latin typeface="Styrene A LC Medium" pitchFamily="50" charset="0"/>
                <a:ea typeface="Arial"/>
                <a:cs typeface="Arial"/>
                <a:sym typeface="Arial"/>
              </a:rPr>
              <a:t> </a:t>
            </a:r>
            <a:r>
              <a:rPr lang="ru-RU" sz="1400" b="1">
                <a:solidFill>
                  <a:srgbClr val="EF3124"/>
                </a:solidFill>
                <a:latin typeface="Styrene A LC Medium" pitchFamily="50" charset="0"/>
                <a:ea typeface="Arial"/>
                <a:cs typeface="Arial"/>
                <a:sym typeface="Arial"/>
              </a:rPr>
              <a:t>лет</a:t>
            </a:r>
            <a:endParaRPr sz="2400" b="1">
              <a:solidFill>
                <a:srgbClr val="EF3124"/>
              </a:solidFill>
              <a:latin typeface="Styrene A LC Medium" pitchFamily="50" charset="0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</a:pPr>
            <a:r>
              <a:rPr lang="ru-RU" sz="1200">
                <a:solidFill>
                  <a:schemeClr val="dk1"/>
                </a:solidFill>
                <a:latin typeface="Styrene A LC Medium" pitchFamily="50" charset="0"/>
                <a:ea typeface="Arial"/>
                <a:cs typeface="Arial"/>
                <a:sym typeface="Arial"/>
              </a:rPr>
              <a:t>на рынке</a:t>
            </a:r>
            <a:endParaRPr sz="800">
              <a:solidFill>
                <a:schemeClr val="dk1"/>
              </a:solidFill>
              <a:latin typeface="Styrene A LC Medium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9"/>
          <p:cNvSpPr/>
          <p:nvPr/>
        </p:nvSpPr>
        <p:spPr>
          <a:xfrm>
            <a:off x="3385618" y="2859225"/>
            <a:ext cx="2773661" cy="81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800" b="1" dirty="0">
                <a:solidFill>
                  <a:srgbClr val="EF3124"/>
                </a:solidFill>
                <a:latin typeface="Styrene A LC Medium" pitchFamily="50" charset="0"/>
                <a:ea typeface="Arial"/>
                <a:cs typeface="Arial"/>
                <a:sym typeface="Arial"/>
              </a:rPr>
              <a:t>28</a:t>
            </a:r>
            <a:r>
              <a:rPr lang="ru-RU" sz="1600" b="1" dirty="0">
                <a:solidFill>
                  <a:srgbClr val="EF3124"/>
                </a:solidFill>
                <a:latin typeface="Styrene A LC Medium" pitchFamily="50" charset="0"/>
                <a:ea typeface="Arial"/>
                <a:cs typeface="Arial"/>
                <a:sym typeface="Arial"/>
              </a:rPr>
              <a:t> </a:t>
            </a:r>
            <a:r>
              <a:rPr lang="ru-RU" sz="1400" b="1" dirty="0">
                <a:solidFill>
                  <a:srgbClr val="EF3124"/>
                </a:solidFill>
                <a:latin typeface="Styrene A LC Medium" pitchFamily="50" charset="0"/>
                <a:ea typeface="Arial"/>
                <a:cs typeface="Arial"/>
                <a:sym typeface="Arial"/>
              </a:rPr>
              <a:t>тыс.</a:t>
            </a:r>
            <a:endParaRPr sz="2800" b="1" dirty="0">
              <a:solidFill>
                <a:srgbClr val="EF3124"/>
              </a:solidFill>
              <a:latin typeface="Styrene A LC Medium" pitchFamily="50" charset="0"/>
              <a:ea typeface="Arial"/>
              <a:cs typeface="Arial"/>
              <a:sym typeface="Arial"/>
            </a:endParaRPr>
          </a:p>
          <a:p>
            <a:r>
              <a:rPr lang="ru-RU" sz="1200" dirty="0">
                <a:solidFill>
                  <a:schemeClr val="dk1"/>
                </a:solidFill>
                <a:latin typeface="Styrene A LC Medium" pitchFamily="50" charset="0"/>
                <a:ea typeface="Arial"/>
                <a:cs typeface="Arial"/>
                <a:sym typeface="Arial"/>
              </a:rPr>
              <a:t>сотрудников</a:t>
            </a:r>
            <a:endParaRPr sz="1200" dirty="0">
              <a:solidFill>
                <a:schemeClr val="dk1"/>
              </a:solidFill>
              <a:latin typeface="Styrene A LC Medium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9"/>
          <p:cNvSpPr/>
          <p:nvPr/>
        </p:nvSpPr>
        <p:spPr>
          <a:xfrm>
            <a:off x="438514" y="4118176"/>
            <a:ext cx="2495382" cy="81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800" b="1">
                <a:solidFill>
                  <a:srgbClr val="EF3124"/>
                </a:solidFill>
                <a:latin typeface="Styrene A LC Medium" pitchFamily="50" charset="0"/>
                <a:ea typeface="Arial"/>
                <a:cs typeface="Arial"/>
                <a:sym typeface="Arial"/>
              </a:rPr>
              <a:t>498</a:t>
            </a:r>
            <a:r>
              <a:rPr lang="ru-RU" sz="1600">
                <a:solidFill>
                  <a:srgbClr val="EF3124"/>
                </a:solidFill>
                <a:latin typeface="Styrene A LC Medium" pitchFamily="50" charset="0"/>
                <a:ea typeface="Arial"/>
                <a:cs typeface="Arial"/>
                <a:sym typeface="Arial"/>
              </a:rPr>
              <a:t> </a:t>
            </a:r>
            <a:r>
              <a:rPr lang="ru-RU" sz="1400" b="1">
                <a:solidFill>
                  <a:srgbClr val="EF3124"/>
                </a:solidFill>
                <a:latin typeface="Styrene A LC Medium" pitchFamily="50" charset="0"/>
                <a:ea typeface="Arial"/>
                <a:cs typeface="Arial"/>
                <a:sym typeface="Arial"/>
              </a:rPr>
              <a:t>офисов</a:t>
            </a:r>
            <a:endParaRPr sz="2800" b="1">
              <a:solidFill>
                <a:srgbClr val="EF3124"/>
              </a:solidFill>
              <a:latin typeface="Styrene A LC Medium" pitchFamily="50" charset="0"/>
              <a:ea typeface="Arial"/>
              <a:cs typeface="Arial"/>
              <a:sym typeface="Arial"/>
            </a:endParaRPr>
          </a:p>
          <a:p>
            <a:r>
              <a:rPr lang="ru-RU" sz="1200">
                <a:solidFill>
                  <a:schemeClr val="dk1"/>
                </a:solidFill>
                <a:latin typeface="Styrene A LC Medium" pitchFamily="50" charset="0"/>
                <a:ea typeface="Arial"/>
                <a:cs typeface="Arial"/>
                <a:sym typeface="Arial"/>
              </a:rPr>
              <a:t>в России</a:t>
            </a:r>
            <a:endParaRPr sz="1200">
              <a:solidFill>
                <a:schemeClr val="dk1"/>
              </a:solidFill>
              <a:latin typeface="Styrene A LC Medium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9"/>
          <p:cNvSpPr/>
          <p:nvPr/>
        </p:nvSpPr>
        <p:spPr>
          <a:xfrm>
            <a:off x="3352648" y="5360736"/>
            <a:ext cx="2582502" cy="1067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800" b="1" dirty="0">
                <a:solidFill>
                  <a:srgbClr val="EF3124"/>
                </a:solidFill>
                <a:latin typeface="Styrene A LC Medium" pitchFamily="50" charset="0"/>
                <a:ea typeface="Arial"/>
                <a:cs typeface="Arial"/>
                <a:sym typeface="Arial"/>
              </a:rPr>
              <a:t>900</a:t>
            </a:r>
            <a:r>
              <a:rPr lang="ru-RU" b="1" dirty="0">
                <a:solidFill>
                  <a:srgbClr val="EF3124"/>
                </a:solidFill>
                <a:latin typeface="Styrene A LC Medium" pitchFamily="50" charset="0"/>
                <a:ea typeface="Arial"/>
                <a:cs typeface="Arial"/>
                <a:sym typeface="Arial"/>
              </a:rPr>
              <a:t> </a:t>
            </a:r>
            <a:r>
              <a:rPr lang="ru-RU" sz="1400" b="1" dirty="0">
                <a:solidFill>
                  <a:srgbClr val="EF3124"/>
                </a:solidFill>
                <a:latin typeface="Styrene A LC Medium" pitchFamily="50" charset="0"/>
                <a:ea typeface="Arial"/>
                <a:cs typeface="Arial"/>
                <a:sym typeface="Arial"/>
              </a:rPr>
              <a:t>городов</a:t>
            </a:r>
            <a:endParaRPr sz="2800" b="1" dirty="0">
              <a:solidFill>
                <a:srgbClr val="EF3124"/>
              </a:solidFill>
              <a:latin typeface="Styrene A LC Medium" pitchFamily="50" charset="0"/>
              <a:ea typeface="Arial"/>
              <a:cs typeface="Arial"/>
              <a:sym typeface="Arial"/>
            </a:endParaRPr>
          </a:p>
          <a:p>
            <a:r>
              <a:rPr lang="ru-RU" sz="1200" dirty="0">
                <a:solidFill>
                  <a:schemeClr val="dk1"/>
                </a:solidFill>
                <a:latin typeface="Styrene A LC Medium" pitchFamily="50" charset="0"/>
                <a:ea typeface="Arial"/>
                <a:cs typeface="Arial"/>
                <a:sym typeface="Arial"/>
              </a:rPr>
              <a:t>с курьерской доставкой</a:t>
            </a:r>
            <a:endParaRPr sz="1200" dirty="0">
              <a:solidFill>
                <a:schemeClr val="dk1"/>
              </a:solidFill>
              <a:latin typeface="Styrene A LC Medium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9"/>
          <p:cNvSpPr/>
          <p:nvPr/>
        </p:nvSpPr>
        <p:spPr>
          <a:xfrm>
            <a:off x="3388568" y="4079303"/>
            <a:ext cx="2773660" cy="81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800" b="1">
                <a:solidFill>
                  <a:srgbClr val="EF3124"/>
                </a:solidFill>
                <a:latin typeface="Styrene A LC Medium" pitchFamily="50" charset="0"/>
                <a:ea typeface="Arial"/>
                <a:cs typeface="Arial"/>
                <a:sym typeface="Arial"/>
              </a:rPr>
              <a:t>19,8</a:t>
            </a:r>
            <a:r>
              <a:rPr lang="ru-RU" b="1">
                <a:solidFill>
                  <a:srgbClr val="EF3124"/>
                </a:solidFill>
                <a:latin typeface="Styrene A LC Medium" pitchFamily="50" charset="0"/>
                <a:ea typeface="Arial"/>
                <a:cs typeface="Arial"/>
                <a:sym typeface="Arial"/>
              </a:rPr>
              <a:t> </a:t>
            </a:r>
            <a:r>
              <a:rPr lang="ru-RU" sz="1400" b="1">
                <a:solidFill>
                  <a:srgbClr val="EF3124"/>
                </a:solidFill>
                <a:latin typeface="Styrene A LC Medium" pitchFamily="50" charset="0"/>
                <a:ea typeface="Arial"/>
                <a:cs typeface="Arial"/>
                <a:sym typeface="Arial"/>
              </a:rPr>
              <a:t>млн</a:t>
            </a:r>
            <a:endParaRPr sz="2400" b="1">
              <a:solidFill>
                <a:srgbClr val="EF3124"/>
              </a:solidFill>
              <a:latin typeface="Styrene A LC Medium" pitchFamily="50" charset="0"/>
              <a:ea typeface="Arial"/>
              <a:cs typeface="Arial"/>
              <a:sym typeface="Arial"/>
            </a:endParaRPr>
          </a:p>
          <a:p>
            <a:r>
              <a:rPr lang="ru-RU" sz="1200">
                <a:solidFill>
                  <a:schemeClr val="dk1"/>
                </a:solidFill>
                <a:latin typeface="Styrene A LC Medium" pitchFamily="50" charset="0"/>
                <a:ea typeface="Arial"/>
                <a:cs typeface="Arial"/>
                <a:sym typeface="Arial"/>
              </a:rPr>
              <a:t>розничных клиентов</a:t>
            </a:r>
            <a:endParaRPr sz="1200">
              <a:solidFill>
                <a:schemeClr val="dk1"/>
              </a:solidFill>
              <a:latin typeface="Styrene A LC Medium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9"/>
          <p:cNvSpPr/>
          <p:nvPr/>
        </p:nvSpPr>
        <p:spPr>
          <a:xfrm>
            <a:off x="438514" y="5394457"/>
            <a:ext cx="2302239" cy="1067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800" b="1">
                <a:solidFill>
                  <a:srgbClr val="EF3124"/>
                </a:solidFill>
                <a:latin typeface="Styrene A LC Medium" pitchFamily="50" charset="0"/>
                <a:ea typeface="Arial"/>
                <a:cs typeface="Arial"/>
                <a:sym typeface="Arial"/>
              </a:rPr>
              <a:t>870+</a:t>
            </a:r>
            <a:r>
              <a:rPr lang="ru-RU" b="1">
                <a:solidFill>
                  <a:srgbClr val="EF3124"/>
                </a:solidFill>
                <a:latin typeface="Styrene A LC Medium" pitchFamily="50" charset="0"/>
                <a:ea typeface="Arial"/>
                <a:cs typeface="Arial"/>
                <a:sym typeface="Arial"/>
              </a:rPr>
              <a:t> </a:t>
            </a:r>
            <a:r>
              <a:rPr lang="ru-RU" sz="1400" b="1">
                <a:solidFill>
                  <a:srgbClr val="EF3124"/>
                </a:solidFill>
                <a:latin typeface="Styrene A LC Medium" pitchFamily="50" charset="0"/>
                <a:ea typeface="Arial"/>
                <a:cs typeface="Arial"/>
                <a:sym typeface="Arial"/>
              </a:rPr>
              <a:t>тыс.</a:t>
            </a:r>
            <a:endParaRPr sz="2800" b="1">
              <a:solidFill>
                <a:srgbClr val="EF3124"/>
              </a:solidFill>
              <a:latin typeface="Styrene A LC Medium" pitchFamily="50" charset="0"/>
              <a:ea typeface="Arial"/>
              <a:cs typeface="Arial"/>
              <a:sym typeface="Arial"/>
            </a:endParaRPr>
          </a:p>
          <a:p>
            <a:r>
              <a:rPr lang="ru-RU" sz="1200">
                <a:solidFill>
                  <a:schemeClr val="dk1"/>
                </a:solidFill>
                <a:latin typeface="Styrene A LC Medium" pitchFamily="50" charset="0"/>
                <a:ea typeface="Arial"/>
                <a:cs typeface="Arial"/>
                <a:sym typeface="Arial"/>
              </a:rPr>
              <a:t>корпоративных клиентов</a:t>
            </a:r>
            <a:endParaRPr sz="1200">
              <a:solidFill>
                <a:schemeClr val="dk1"/>
              </a:solidFill>
              <a:latin typeface="Styrene A LC Medium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9"/>
          <p:cNvSpPr/>
          <p:nvPr/>
        </p:nvSpPr>
        <p:spPr>
          <a:xfrm>
            <a:off x="430248" y="453600"/>
            <a:ext cx="5088997" cy="142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163" b="1" dirty="0">
                <a:solidFill>
                  <a:schemeClr val="dk1"/>
                </a:solidFill>
                <a:latin typeface="Styrene A LC Medium" pitchFamily="50" charset="0"/>
                <a:ea typeface="Arial"/>
                <a:cs typeface="Arial"/>
                <a:sym typeface="Arial"/>
              </a:rPr>
              <a:t>Альфа-Банк —</a:t>
            </a:r>
            <a:br>
              <a:rPr lang="ru-RU" sz="3163" b="1" dirty="0">
                <a:solidFill>
                  <a:schemeClr val="dk1"/>
                </a:solidFill>
                <a:latin typeface="Styrene A LC Medium" pitchFamily="50" charset="0"/>
                <a:ea typeface="Arial"/>
                <a:cs typeface="Arial"/>
                <a:sym typeface="Arial"/>
              </a:rPr>
            </a:br>
            <a:r>
              <a:rPr lang="ru-RU" sz="3163" b="1" dirty="0">
                <a:solidFill>
                  <a:schemeClr val="dk1"/>
                </a:solidFill>
                <a:latin typeface="Styrene A LC Medium" pitchFamily="50" charset="0"/>
                <a:ea typeface="Arial"/>
                <a:cs typeface="Arial"/>
                <a:sym typeface="Arial"/>
              </a:rPr>
              <a:t>крупнейший частный банк России</a:t>
            </a:r>
            <a:endParaRPr sz="1428" dirty="0">
              <a:solidFill>
                <a:srgbClr val="000000"/>
              </a:solidFill>
              <a:latin typeface="Styrene A LC Medium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9"/>
          <p:cNvSpPr/>
          <p:nvPr/>
        </p:nvSpPr>
        <p:spPr>
          <a:xfrm>
            <a:off x="6609588" y="1"/>
            <a:ext cx="3552042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3256" tIns="46628" rIns="93256" bIns="46628" anchor="ctr" anchorCtr="0">
            <a:noAutofit/>
          </a:bodyPr>
          <a:lstStyle/>
          <a:p>
            <a:pPr algn="ctr"/>
            <a:endParaRPr sz="142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29" descr="D:\AlfaBank\Презентации\Welcome для вузов\iphone 3 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23637" y="123648"/>
            <a:ext cx="5031763" cy="665110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9"/>
          <p:cNvSpPr/>
          <p:nvPr/>
        </p:nvSpPr>
        <p:spPr>
          <a:xfrm rot="5400000">
            <a:off x="741484" y="2082099"/>
            <a:ext cx="73462" cy="624431"/>
          </a:xfrm>
          <a:prstGeom prst="rect">
            <a:avLst/>
          </a:prstGeom>
          <a:solidFill>
            <a:srgbClr val="EF3124"/>
          </a:solidFill>
          <a:ln>
            <a:noFill/>
          </a:ln>
        </p:spPr>
        <p:txBody>
          <a:bodyPr spcFirstLastPara="1" wrap="square" lIns="93256" tIns="46603" rIns="93256" bIns="46603" anchor="ctr" anchorCtr="0">
            <a:noAutofit/>
          </a:bodyPr>
          <a:lstStyle/>
          <a:p>
            <a:pPr algn="ctr"/>
            <a:endParaRPr sz="2449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39"/>
          <p:cNvGrpSpPr/>
          <p:nvPr/>
        </p:nvGrpSpPr>
        <p:grpSpPr>
          <a:xfrm>
            <a:off x="10666374" y="483407"/>
            <a:ext cx="1095381" cy="823644"/>
            <a:chOff x="10453944" y="473781"/>
            <a:chExt cx="1073575" cy="807247"/>
          </a:xfrm>
        </p:grpSpPr>
        <p:pic>
          <p:nvPicPr>
            <p:cNvPr id="372" name="Google Shape;372;p39" descr="Изображение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245256" y="473781"/>
              <a:ext cx="282263" cy="429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39" descr="logo-alfa-red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453944" y="1078075"/>
              <a:ext cx="1072598" cy="2029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4" name="Google Shape;374;p39" descr="Изображение выглядит как пол, внутренний&#10;&#10;Автоматически созданное описание"/>
          <p:cNvPicPr preferRelativeResize="0"/>
          <p:nvPr/>
        </p:nvPicPr>
        <p:blipFill rotWithShape="1">
          <a:blip r:embed="rId5">
            <a:alphaModFix/>
          </a:blip>
          <a:srcRect l="38565" t="2196"/>
          <a:stretch/>
        </p:blipFill>
        <p:spPr>
          <a:xfrm>
            <a:off x="8216693" y="2636600"/>
            <a:ext cx="3980033" cy="4224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9" descr="Изображение выглядит как пол, внутренний, красный, стол&#10;&#10;Автоматически созданное описание"/>
          <p:cNvPicPr preferRelativeResize="0"/>
          <p:nvPr/>
        </p:nvPicPr>
        <p:blipFill rotWithShape="1">
          <a:blip r:embed="rId6">
            <a:alphaModFix/>
          </a:blip>
          <a:srcRect l="10184" t="215" b="407"/>
          <a:stretch/>
        </p:blipFill>
        <p:spPr>
          <a:xfrm>
            <a:off x="91" y="2735333"/>
            <a:ext cx="3726006" cy="4122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9" descr="Изображение выглядит как внутренний, пол, стул, комната&#10;&#10;Автоматически созданное описание"/>
          <p:cNvPicPr preferRelativeResize="0"/>
          <p:nvPr/>
        </p:nvPicPr>
        <p:blipFill rotWithShape="1">
          <a:blip r:embed="rId7">
            <a:alphaModFix/>
          </a:blip>
          <a:srcRect r="17918" b="12766"/>
          <a:stretch/>
        </p:blipFill>
        <p:spPr>
          <a:xfrm>
            <a:off x="91" y="-3334"/>
            <a:ext cx="3726006" cy="263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9" descr="Изображение выглядит как внутренний, живой, комната, мебель&#10;&#10;Автоматически созданное описание"/>
          <p:cNvPicPr preferRelativeResize="0"/>
          <p:nvPr/>
        </p:nvPicPr>
        <p:blipFill rotWithShape="1">
          <a:blip r:embed="rId8">
            <a:alphaModFix/>
          </a:blip>
          <a:srcRect b="3898"/>
          <a:stretch/>
        </p:blipFill>
        <p:spPr>
          <a:xfrm>
            <a:off x="8211880" y="-13798"/>
            <a:ext cx="3980033" cy="2549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9" descr="Изображение выглядит как текст, внутренний, потолок&#10;&#10;Автоматически созданное описание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46890" y="4027147"/>
            <a:ext cx="4246286" cy="2830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9" descr="Изображение выглядит как внутренний, пол, потолок, комната&#10;&#10;Автоматически созданное описание"/>
          <p:cNvPicPr preferRelativeResize="0"/>
          <p:nvPr/>
        </p:nvPicPr>
        <p:blipFill rotWithShape="1">
          <a:blip r:embed="rId10">
            <a:alphaModFix/>
          </a:blip>
          <a:srcRect l="17735" t="20343" r="24855"/>
          <a:stretch/>
        </p:blipFill>
        <p:spPr>
          <a:xfrm>
            <a:off x="3846889" y="4"/>
            <a:ext cx="4256774" cy="3932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74;p28">
            <a:extLst>
              <a:ext uri="{FF2B5EF4-FFF2-40B4-BE49-F238E27FC236}">
                <a16:creationId xmlns:a16="http://schemas.microsoft.com/office/drawing/2014/main" id="{FE3A4D77-B9B8-9660-20CC-CFE1AC41910C}"/>
              </a:ext>
            </a:extLst>
          </p:cNvPr>
          <p:cNvSpPr/>
          <p:nvPr/>
        </p:nvSpPr>
        <p:spPr>
          <a:xfrm>
            <a:off x="-115210" y="-127655"/>
            <a:ext cx="12436979" cy="7076696"/>
          </a:xfrm>
          <a:prstGeom prst="rect">
            <a:avLst/>
          </a:prstGeom>
          <a:solidFill>
            <a:srgbClr val="EF3124"/>
          </a:solidFill>
          <a:ln>
            <a:noFill/>
          </a:ln>
        </p:spPr>
        <p:txBody>
          <a:bodyPr spcFirstLastPara="1" wrap="square" lIns="93282" tIns="46628" rIns="93282" bIns="46628" anchor="ctr" anchorCtr="0">
            <a:noAutofit/>
          </a:bodyPr>
          <a:lstStyle/>
          <a:p>
            <a:pPr algn="ctr"/>
            <a:endParaRPr sz="142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F731CC6-D6BD-111A-DB79-261AAE24D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54" y="2917546"/>
            <a:ext cx="2552613" cy="25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EED6A20-708A-D4D1-FB73-D429E1B512AE}"/>
              </a:ext>
            </a:extLst>
          </p:cNvPr>
          <p:cNvSpPr/>
          <p:nvPr/>
        </p:nvSpPr>
        <p:spPr>
          <a:xfrm>
            <a:off x="5479273" y="873788"/>
            <a:ext cx="603142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Styrene A LC Regular" pitchFamily="50" charset="0"/>
              </a:rPr>
              <a:t>Что мы предлагаем?</a:t>
            </a:r>
          </a:p>
          <a:p>
            <a:pPr algn="l"/>
            <a:endParaRPr lang="ru-RU" sz="1200" b="1" i="0" dirty="0">
              <a:solidFill>
                <a:schemeClr val="bg1"/>
              </a:solidFill>
              <a:effectLst/>
              <a:latin typeface="Styrene A LC Regular" pitchFamily="50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chemeClr val="bg1"/>
                </a:solidFill>
                <a:effectLst/>
                <a:latin typeface="Styrene A LC Regular" pitchFamily="50" charset="0"/>
              </a:rPr>
              <a:t> 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Styrene A LC Regular" pitchFamily="50" charset="0"/>
              </a:rPr>
              <a:t>Интересную работу в топ-3 лучших работодателей по версии </a:t>
            </a:r>
            <a:r>
              <a:rPr lang="en" sz="1200" b="0" i="0" dirty="0" err="1">
                <a:solidFill>
                  <a:schemeClr val="bg1"/>
                </a:solidFill>
                <a:effectLst/>
                <a:latin typeface="Styrene A LC Regular" pitchFamily="50" charset="0"/>
              </a:rPr>
              <a:t>hh.ru</a:t>
            </a:r>
            <a:endParaRPr lang="ru-RU" sz="1200" b="0" i="0" dirty="0">
              <a:solidFill>
                <a:schemeClr val="bg1"/>
              </a:solidFill>
              <a:effectLst/>
              <a:latin typeface="Styrene A LC Regular" pitchFamily="50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" sz="1200" b="0" i="0" dirty="0">
              <a:solidFill>
                <a:schemeClr val="bg1"/>
              </a:solidFill>
              <a:effectLst/>
              <a:latin typeface="Styrene A LC Regular" pitchFamily="50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chemeClr val="bg1"/>
                </a:solidFill>
                <a:effectLst/>
                <a:latin typeface="Styrene A LC Regular" pitchFamily="50" charset="0"/>
              </a:rPr>
              <a:t> 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Styrene A LC Regular" pitchFamily="50" charset="0"/>
              </a:rPr>
              <a:t>Официальное трудоустройство в команду Альфа-Банка с первого дня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200" b="0" i="0" dirty="0">
              <a:solidFill>
                <a:schemeClr val="bg1"/>
              </a:solidFill>
              <a:effectLst/>
              <a:latin typeface="Styrene A LC Regular" pitchFamily="50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chemeClr val="bg1"/>
                </a:solidFill>
                <a:effectLst/>
                <a:latin typeface="Styrene A LC Regular" pitchFamily="50" charset="0"/>
              </a:rPr>
              <a:t> 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Styrene A LC Regular" pitchFamily="50" charset="0"/>
              </a:rPr>
              <a:t>Стабильный доход: базовый оклад + ежемесячная премия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200" b="0" i="0" dirty="0">
              <a:solidFill>
                <a:schemeClr val="bg1"/>
              </a:solidFill>
              <a:effectLst/>
              <a:latin typeface="Styrene A LC Regular" pitchFamily="50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chemeClr val="bg1"/>
                </a:solidFill>
                <a:effectLst/>
                <a:latin typeface="Styrene A LC Regular" pitchFamily="50" charset="0"/>
              </a:rPr>
              <a:t> График работы: 5/2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200" b="0" i="0" dirty="0">
              <a:solidFill>
                <a:schemeClr val="bg1"/>
              </a:solidFill>
              <a:effectLst/>
              <a:latin typeface="Styrene A LC Regular" pitchFamily="50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chemeClr val="bg1"/>
                </a:solidFill>
                <a:effectLst/>
                <a:latin typeface="Styrene A LC Regular" pitchFamily="50" charset="0"/>
              </a:rPr>
              <a:t> Программу поддержки новых сотрудников в первые три месяца работы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200" b="0" i="0" dirty="0">
              <a:solidFill>
                <a:schemeClr val="bg1"/>
              </a:solidFill>
              <a:effectLst/>
              <a:latin typeface="Styrene A LC Regular" pitchFamily="50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chemeClr val="bg1"/>
                </a:solidFill>
                <a:effectLst/>
                <a:latin typeface="Styrene A LC Regular" pitchFamily="50" charset="0"/>
              </a:rPr>
              <a:t> Компенсация расходов на мобильную связь и транспорт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200" b="0" i="0" dirty="0">
              <a:solidFill>
                <a:schemeClr val="bg1"/>
              </a:solidFill>
              <a:effectLst/>
              <a:latin typeface="Styrene A LC Regular" pitchFamily="50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chemeClr val="bg1"/>
                </a:solidFill>
                <a:effectLst/>
                <a:latin typeface="Styrene A LC Regular" pitchFamily="50" charset="0"/>
              </a:rPr>
              <a:t> Комфортную адаптацию: вам будет помогать наставник, который будет сопровождать вас на первом этапе и научит, как лучше поступать в той или иной рабочей ситуации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200" b="0" i="0" dirty="0">
              <a:solidFill>
                <a:schemeClr val="bg1"/>
              </a:solidFill>
              <a:effectLst/>
              <a:latin typeface="Styrene A LC Regular" pitchFamily="50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chemeClr val="bg1"/>
                </a:solidFill>
                <a:effectLst/>
                <a:latin typeface="Styrene A LC Regular" pitchFamily="50" charset="0"/>
              </a:rPr>
              <a:t> Обучение за счёт компании: доступы к базе знаний, тренинги, бизнес-игры, корпоративным библиотекам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200" b="0" i="0" dirty="0">
              <a:solidFill>
                <a:schemeClr val="bg1"/>
              </a:solidFill>
              <a:effectLst/>
              <a:latin typeface="Styrene A LC Regular" pitchFamily="50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chemeClr val="bg1"/>
                </a:solidFill>
                <a:effectLst/>
                <a:latin typeface="Styrene A LC Regular" pitchFamily="50" charset="0"/>
              </a:rPr>
              <a:t> ДМС со стоматологией, оплачиваемый отпуск и больничный, корпоративный психолог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200" b="0" i="0" dirty="0">
              <a:solidFill>
                <a:schemeClr val="bg1"/>
              </a:solidFill>
              <a:effectLst/>
              <a:latin typeface="Styrene A LC Regular" pitchFamily="50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chemeClr val="bg1"/>
                </a:solidFill>
                <a:effectLst/>
                <a:latin typeface="Styrene A LC Regular" pitchFamily="50" charset="0"/>
              </a:rPr>
              <a:t> Скидки и льготы на продукты банка, обучение, технику, рестораны, спорт, отдых и развлечения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25C0CE-DB21-A350-4B71-BE57CC85C3B9}"/>
              </a:ext>
            </a:extLst>
          </p:cNvPr>
          <p:cNvSpPr txBox="1"/>
          <p:nvPr/>
        </p:nvSpPr>
        <p:spPr>
          <a:xfrm>
            <a:off x="575305" y="813566"/>
            <a:ext cx="51841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Styrene A LC Medium" pitchFamily="2" charset="0"/>
                <a:ea typeface="Times New Roman" panose="02020603050405020304" pitchFamily="18" charset="0"/>
              </a:rPr>
              <a:t>Начни карьеру в крупнейшем частном банке России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45602F-7BD4-0794-1FFB-64D6E6A8A7E1}"/>
              </a:ext>
            </a:extLst>
          </p:cNvPr>
          <p:cNvSpPr txBox="1"/>
          <p:nvPr/>
        </p:nvSpPr>
        <p:spPr>
          <a:xfrm>
            <a:off x="575305" y="2238007"/>
            <a:ext cx="42134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ffectLst/>
                <a:latin typeface="Styrene A LC Light" pitchFamily="2" charset="0"/>
              </a:rPr>
              <a:t>от 60 000 ₽ / месяц</a:t>
            </a:r>
            <a:endParaRPr lang="ru-RU" sz="1600" dirty="0">
              <a:solidFill>
                <a:schemeClr val="bg1"/>
              </a:solidFill>
              <a:latin typeface="Styrene A LC Light" pitchFamily="2" charset="0"/>
              <a:ea typeface="Times New Roman" panose="02020603050405020304" pitchFamily="18" charset="0"/>
            </a:endParaRPr>
          </a:p>
        </p:txBody>
      </p:sp>
      <p:grpSp>
        <p:nvGrpSpPr>
          <p:cNvPr id="25" name="Google Shape;180;p28">
            <a:extLst>
              <a:ext uri="{FF2B5EF4-FFF2-40B4-BE49-F238E27FC236}">
                <a16:creationId xmlns:a16="http://schemas.microsoft.com/office/drawing/2014/main" id="{B6858AB1-B8E5-A669-3918-6DCD3E9E76DF}"/>
              </a:ext>
            </a:extLst>
          </p:cNvPr>
          <p:cNvGrpSpPr/>
          <p:nvPr/>
        </p:nvGrpSpPr>
        <p:grpSpPr>
          <a:xfrm>
            <a:off x="10696499" y="618294"/>
            <a:ext cx="986569" cy="741826"/>
            <a:chOff x="10453944" y="473781"/>
            <a:chExt cx="1073575" cy="807247"/>
          </a:xfrm>
        </p:grpSpPr>
        <p:pic>
          <p:nvPicPr>
            <p:cNvPr id="26" name="Google Shape;181;p28" descr="Изображение">
              <a:extLst>
                <a:ext uri="{FF2B5EF4-FFF2-40B4-BE49-F238E27FC236}">
                  <a16:creationId xmlns:a16="http://schemas.microsoft.com/office/drawing/2014/main" id="{FEEE46D6-2976-4EC0-B79C-FE84B5577B2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245256" y="473781"/>
              <a:ext cx="282263" cy="429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82;p28" descr="logo-alfa-red.png">
              <a:extLst>
                <a:ext uri="{FF2B5EF4-FFF2-40B4-BE49-F238E27FC236}">
                  <a16:creationId xmlns:a16="http://schemas.microsoft.com/office/drawing/2014/main" id="{D8962D15-BA9E-F214-E065-1E7941CD877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453944" y="1078075"/>
              <a:ext cx="1072598" cy="2029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Стрелка вниз 27">
            <a:extLst>
              <a:ext uri="{FF2B5EF4-FFF2-40B4-BE49-F238E27FC236}">
                <a16:creationId xmlns:a16="http://schemas.microsoft.com/office/drawing/2014/main" id="{1422E41B-28F8-CE88-AC2E-7AA33A9A4A1B}"/>
              </a:ext>
            </a:extLst>
          </p:cNvPr>
          <p:cNvSpPr/>
          <p:nvPr/>
        </p:nvSpPr>
        <p:spPr>
          <a:xfrm flipV="1">
            <a:off x="714554" y="5817382"/>
            <a:ext cx="453064" cy="1131659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71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9DD459B-DBAC-41CF-99E4-18B55A9F1747}"/>
              </a:ext>
            </a:extLst>
          </p:cNvPr>
          <p:cNvSpPr/>
          <p:nvPr/>
        </p:nvSpPr>
        <p:spPr>
          <a:xfrm>
            <a:off x="5702918" y="1168372"/>
            <a:ext cx="530001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Styrene A LC Medium" pitchFamily="2" charset="0"/>
                <a:ea typeface="Times New Roman" panose="02020603050405020304" pitchFamily="18" charset="0"/>
              </a:rPr>
              <a:t>Реферальная программа для студентов</a:t>
            </a:r>
            <a:endParaRPr lang="en-US" dirty="0">
              <a:solidFill>
                <a:srgbClr val="FF0000"/>
              </a:solidFill>
              <a:latin typeface="Styrene A LC Medium" pitchFamily="2" charset="0"/>
              <a:ea typeface="Times New Roman" panose="02020603050405020304" pitchFamily="18" charset="0"/>
            </a:endParaRPr>
          </a:p>
          <a:p>
            <a:br>
              <a:rPr lang="ru-RU" sz="1100" dirty="0">
                <a:latin typeface="Styrene A LC Light" pitchFamily="50" charset="0"/>
                <a:ea typeface="Times New Roman" panose="02020603050405020304" pitchFamily="18" charset="0"/>
              </a:rPr>
            </a:br>
            <a:r>
              <a:rPr lang="ru-RU" sz="1100" dirty="0">
                <a:latin typeface="Styrene A LC Light" pitchFamily="50" charset="0"/>
                <a:ea typeface="Times New Roman" panose="02020603050405020304" pitchFamily="18" charset="0"/>
              </a:rPr>
              <a:t>Рекомендуйте знакомым работу в банке и получайте вознаграждение 15 000 рублей за каждого сотрудника, трудоустроенного по Вашей ссылке на должность</a:t>
            </a:r>
          </a:p>
          <a:p>
            <a:pPr>
              <a:spcAft>
                <a:spcPts val="0"/>
              </a:spcAft>
            </a:pPr>
            <a:r>
              <a:rPr lang="ru-RU" sz="1100" dirty="0">
                <a:latin typeface="Styrene A LC Light" pitchFamily="50" charset="0"/>
                <a:ea typeface="Times New Roman" panose="02020603050405020304" pitchFamily="18" charset="0"/>
              </a:rPr>
              <a:t>«Менеджер прямых продаж (</a:t>
            </a:r>
            <a:r>
              <a:rPr lang="en-US" sz="1100" dirty="0">
                <a:latin typeface="Styrene A LC Light" pitchFamily="50" charset="0"/>
                <a:ea typeface="Times New Roman" panose="02020603050405020304" pitchFamily="18" charset="0"/>
              </a:rPr>
              <a:t>DSA</a:t>
            </a:r>
            <a:r>
              <a:rPr lang="ru-RU" sz="1100" dirty="0">
                <a:latin typeface="Styrene A LC Light" pitchFamily="50" charset="0"/>
                <a:ea typeface="Times New Roman" panose="02020603050405020304" pitchFamily="18" charset="0"/>
              </a:rPr>
              <a:t>)»</a:t>
            </a:r>
          </a:p>
          <a:p>
            <a:pPr>
              <a:spcAft>
                <a:spcPts val="0"/>
              </a:spcAft>
            </a:pPr>
            <a:endParaRPr lang="ru-RU" sz="1100" dirty="0">
              <a:latin typeface="Styrene A LC Light" pitchFamily="50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latin typeface="Styrene A LC Medium" pitchFamily="50" charset="0"/>
                <a:cs typeface="Arial" panose="020B0604020202020204" pitchFamily="34" charset="0"/>
              </a:rPr>
              <a:t>Кто нам подойдет?</a:t>
            </a:r>
            <a:endParaRPr lang="ru-RU" altLang="ru-RU" sz="1100" dirty="0">
              <a:latin typeface="Styrene A LC Medium" pitchFamily="50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100" dirty="0">
                <a:latin typeface="Styrene A LC Light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Активные люди, готовые к разъездному характеру работы</a:t>
            </a:r>
            <a:endParaRPr lang="ru-RU" altLang="ru-RU" sz="1100" dirty="0">
              <a:latin typeface="Styrene A LC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100" dirty="0">
                <a:latin typeface="Styrene A LC Light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Люди, у которых есть желание развиваться и зарабатывать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latin typeface="Styrene A LC Light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  (если нет опыта — всему научим)</a:t>
            </a:r>
          </a:p>
          <a:p>
            <a:pPr>
              <a:spcAft>
                <a:spcPts val="0"/>
              </a:spcAft>
            </a:pPr>
            <a:br>
              <a:rPr lang="ru-RU" sz="1100" dirty="0">
                <a:latin typeface="Styrene A LC Light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latin typeface="Styrene A LC Medium" pitchFamily="50" charset="0"/>
                <a:ea typeface="Times New Roman" panose="02020603050405020304" pitchFamily="18" charset="0"/>
              </a:rPr>
              <a:t>Что нужно сделать?</a:t>
            </a:r>
            <a:br>
              <a:rPr lang="ru-RU" sz="1100" dirty="0">
                <a:latin typeface="Styrene A LC Light" pitchFamily="50" charset="0"/>
                <a:ea typeface="Times New Roman" panose="02020603050405020304" pitchFamily="18" charset="0"/>
              </a:rPr>
            </a:br>
            <a:r>
              <a:rPr lang="ru-RU" sz="1100" dirty="0">
                <a:latin typeface="Styrene A LC Light" pitchFamily="50" charset="0"/>
                <a:ea typeface="Times New Roman" panose="02020603050405020304" pitchFamily="18" charset="0"/>
              </a:rPr>
              <a:t>1. Получите персональную реферальную ссылку, пройдя регистрацию на сайте (сканируйте </a:t>
            </a:r>
            <a:r>
              <a:rPr lang="en-US" sz="1100" dirty="0">
                <a:latin typeface="Styrene A LC Light" pitchFamily="50" charset="0"/>
                <a:ea typeface="Times New Roman" panose="02020603050405020304" pitchFamily="18" charset="0"/>
              </a:rPr>
              <a:t>QR)</a:t>
            </a:r>
            <a:br>
              <a:rPr lang="ru-RU" sz="1100" dirty="0">
                <a:latin typeface="Styrene A LC Light" pitchFamily="50" charset="0"/>
                <a:ea typeface="Times New Roman" panose="02020603050405020304" pitchFamily="18" charset="0"/>
              </a:rPr>
            </a:br>
            <a:r>
              <a:rPr lang="ru-RU" sz="1100" dirty="0">
                <a:latin typeface="Styrene A LC Light" pitchFamily="50" charset="0"/>
                <a:ea typeface="Times New Roman" panose="02020603050405020304" pitchFamily="18" charset="0"/>
              </a:rPr>
              <a:t>2. Отправьте свою персональную ссылку друзьям и знакомым</a:t>
            </a:r>
            <a:br>
              <a:rPr lang="ru-RU" sz="1100" dirty="0">
                <a:latin typeface="Styrene A LC Light" pitchFamily="50" charset="0"/>
                <a:ea typeface="Times New Roman" panose="02020603050405020304" pitchFamily="18" charset="0"/>
              </a:rPr>
            </a:br>
            <a:r>
              <a:rPr lang="ru-RU" sz="1100" dirty="0">
                <a:latin typeface="Styrene A LC Light" pitchFamily="50" charset="0"/>
                <a:ea typeface="Times New Roman" panose="02020603050405020304" pitchFamily="18" charset="0"/>
              </a:rPr>
              <a:t>3. Друг должен прислать резюме, пройдя по вашей ссылке</a:t>
            </a:r>
            <a:br>
              <a:rPr lang="ru-RU" sz="1100" dirty="0">
                <a:latin typeface="Styrene A LC Light" pitchFamily="50" charset="0"/>
                <a:ea typeface="Times New Roman" panose="02020603050405020304" pitchFamily="18" charset="0"/>
              </a:rPr>
            </a:br>
            <a:r>
              <a:rPr lang="ru-RU" sz="1100" dirty="0">
                <a:latin typeface="Styrene A LC Light" pitchFamily="50" charset="0"/>
                <a:ea typeface="Times New Roman" panose="02020603050405020304" pitchFamily="18" charset="0"/>
              </a:rPr>
              <a:t>4. Вы можете рекомендовать неограниченное количество кандидатов</a:t>
            </a:r>
          </a:p>
          <a:p>
            <a:pPr>
              <a:spcAft>
                <a:spcPts val="0"/>
              </a:spcAft>
            </a:pPr>
            <a:br>
              <a:rPr lang="ru-RU" sz="1100" dirty="0">
                <a:latin typeface="Styrene A LC Light" pitchFamily="50" charset="0"/>
                <a:ea typeface="Times New Roman" panose="02020603050405020304" pitchFamily="18" charset="0"/>
              </a:rPr>
            </a:br>
            <a:r>
              <a:rPr lang="ru-RU" sz="1100" dirty="0">
                <a:latin typeface="Styrene A LC Light" pitchFamily="50" charset="0"/>
                <a:ea typeface="Times New Roman" panose="02020603050405020304" pitchFamily="18" charset="0"/>
              </a:rPr>
              <a:t>Первые 30% от суммы вы получите после трудоустройства друга, оставшиеся 70% — после успешного прохождения новичком испытательного срока (3 месяца)</a:t>
            </a:r>
          </a:p>
          <a:p>
            <a:pPr>
              <a:spcAft>
                <a:spcPts val="0"/>
              </a:spcAft>
            </a:pPr>
            <a:br>
              <a:rPr lang="ru-RU" sz="1100" dirty="0">
                <a:latin typeface="Styrene A LC Light" pitchFamily="50" charset="0"/>
                <a:ea typeface="Times New Roman" panose="02020603050405020304" pitchFamily="18" charset="0"/>
              </a:rPr>
            </a:br>
            <a:endParaRPr lang="ru-RU" sz="1100" dirty="0">
              <a:latin typeface="Styrene A LC Light" pitchFamily="50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FF0000"/>
                </a:solidFill>
                <a:latin typeface="Styrene A LC Medium" pitchFamily="2" charset="0"/>
                <a:ea typeface="Times New Roman" panose="02020603050405020304" pitchFamily="18" charset="0"/>
              </a:rPr>
              <a:t>Сканируйте </a:t>
            </a:r>
            <a:r>
              <a:rPr lang="en-US" sz="1600" dirty="0">
                <a:solidFill>
                  <a:srgbClr val="FF0000"/>
                </a:solidFill>
                <a:latin typeface="Styrene A LC Medium" pitchFamily="2" charset="0"/>
                <a:ea typeface="Times New Roman" panose="02020603050405020304" pitchFamily="18" charset="0"/>
              </a:rPr>
              <a:t>QR</a:t>
            </a:r>
            <a:r>
              <a:rPr lang="ru-RU" sz="1600" dirty="0">
                <a:solidFill>
                  <a:srgbClr val="FF0000"/>
                </a:solidFill>
                <a:latin typeface="Styrene A LC Medium" pitchFamily="2" charset="0"/>
                <a:ea typeface="Times New Roman" panose="02020603050405020304" pitchFamily="18" charset="0"/>
              </a:rPr>
              <a:t>-код</a:t>
            </a:r>
            <a:endParaRPr lang="ru-RU" sz="1600" dirty="0">
              <a:solidFill>
                <a:srgbClr val="FF0000"/>
              </a:solidFill>
              <a:latin typeface="Styrene A LC Medium" pitchFamily="2" charset="0"/>
              <a:ea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FB758A-22AA-9FD9-813A-5F58844E4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76" y="1259977"/>
            <a:ext cx="3754874" cy="37548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04D27-AB5C-C872-D0D2-42119971F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312" y="4183126"/>
            <a:ext cx="1663450" cy="1663450"/>
          </a:xfrm>
          <a:prstGeom prst="rect">
            <a:avLst/>
          </a:prstGeom>
        </p:spPr>
      </p:pic>
      <p:sp>
        <p:nvSpPr>
          <p:cNvPr id="6" name="Стрелка вправо 5">
            <a:extLst>
              <a:ext uri="{FF2B5EF4-FFF2-40B4-BE49-F238E27FC236}">
                <a16:creationId xmlns:a16="http://schemas.microsoft.com/office/drawing/2014/main" id="{AB005578-B358-F88B-F7B2-CB9879C75359}"/>
              </a:ext>
            </a:extLst>
          </p:cNvPr>
          <p:cNvSpPr/>
          <p:nvPr/>
        </p:nvSpPr>
        <p:spPr>
          <a:xfrm>
            <a:off x="-28135" y="5444196"/>
            <a:ext cx="3540174" cy="402380"/>
          </a:xfrm>
          <a:prstGeom prst="rightArrow">
            <a:avLst/>
          </a:prstGeom>
          <a:solidFill>
            <a:srgbClr val="E23E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Google Shape;189;p29" descr="Изображение">
            <a:extLst>
              <a:ext uri="{FF2B5EF4-FFF2-40B4-BE49-F238E27FC236}">
                <a16:creationId xmlns:a16="http://schemas.microsoft.com/office/drawing/2014/main" id="{FC7CB939-BFEF-1AB9-87A5-2B1A260417F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23681" y="618294"/>
            <a:ext cx="259387" cy="394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4013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339</Words>
  <Application>Microsoft Office PowerPoint</Application>
  <PresentationFormat>Широкоэкранный</PresentationFormat>
  <Paragraphs>52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Styrene A LC Light</vt:lpstr>
      <vt:lpstr>Styrene A LC Medium</vt:lpstr>
      <vt:lpstr>Styrene A LC Regular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Гончарук Сергей Михайлович</dc:creator>
  <cp:lastModifiedBy>Малянова Елизавета Руслановна</cp:lastModifiedBy>
  <cp:revision>74</cp:revision>
  <dcterms:created xsi:type="dcterms:W3CDTF">2023-11-08T17:32:20Z</dcterms:created>
  <dcterms:modified xsi:type="dcterms:W3CDTF">2024-02-02T10:08:53Z</dcterms:modified>
</cp:coreProperties>
</file>