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71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241213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55650"/>
            <a:ext cx="6656387" cy="37306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700" b="0" strike="noStrike" spc="-1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30" y="4724871"/>
            <a:ext cx="5486309" cy="447601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 idx="7"/>
          </p:nvPr>
        </p:nvSpPr>
        <p:spPr>
          <a:xfrm>
            <a:off x="3881795" y="0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 idx="8"/>
          </p:nvPr>
        </p:nvSpPr>
        <p:spPr>
          <a:xfrm>
            <a:off x="0" y="9450076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 idx="9"/>
          </p:nvPr>
        </p:nvSpPr>
        <p:spPr>
          <a:xfrm>
            <a:off x="3881795" y="9450076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7EA8CF70-AEE8-49A5-8CC2-52B0C31B693D}" type="slidenum">
              <a:rPr lang="ru-RU" sz="1300" b="0" strike="noStrike" spc="-1">
                <a:latin typeface="Times New Roman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25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43013"/>
            <a:ext cx="5991225" cy="3357562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503" y="4786833"/>
            <a:ext cx="5486636" cy="39166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XO Orie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0"/>
          </p:nvPr>
        </p:nvSpPr>
        <p:spPr>
          <a:xfrm>
            <a:off x="3884081" y="9448067"/>
            <a:ext cx="2972254" cy="49871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C2DD45-26BF-4ABB-B048-4BCE6971320D}" type="slidenum">
              <a:rPr lang="ru-RU"/>
              <a:t>14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54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43013"/>
            <a:ext cx="5991225" cy="3357562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503" y="4786833"/>
            <a:ext cx="5486636" cy="39166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XO Orie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1"/>
          </p:nvPr>
        </p:nvSpPr>
        <p:spPr>
          <a:xfrm>
            <a:off x="3884081" y="9448067"/>
            <a:ext cx="2972254" cy="49871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B7B28E-DAA4-45DD-B331-B01DB8CE693D}" type="slidenum">
              <a:rPr lang="ru-RU"/>
              <a:t>15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35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7D7CFC-8DF5-4A09-ABC2-1294B66A46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0E8E5E-3DE9-446C-BD68-5976A6FB00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7E6B04-3A07-4F3B-B230-39DE09B8B6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870254-DC62-461B-8852-590AE35408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54AE03-0EE5-4424-B99C-21295CE4126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FBCD8A-9D95-4610-A9DE-7C6F6E9D17D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D2A85D-20B5-4170-B813-45BDC2D5B6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D30D8-DBE2-45F1-B612-163DC1A4D2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CF1BC1-EF10-418D-9E3C-51E32B93A08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D3DA3F-D9B6-477B-B543-B8538F42001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58266B-0B59-44AD-894A-F433B69836B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3DE57A-08C0-47DC-91CC-A93A41776B9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39E9D18-CF90-45B2-AE44-0B239A40B0A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F35E00-A639-41B2-A834-3D5A283361B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BBAEE3-D17A-4979-9A8C-F324227A47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80EAF5-AFE4-402B-B53B-B164188AC2A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D7ED59-AAB7-4125-B936-172E892923F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FB7BF6-7ACE-4190-9C7C-BBED55860E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795762-72A4-4005-AF02-379B4B5019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285F4B-307E-421E-AFAB-7F318B3249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C209E1-C361-4BD1-93C2-1FD1CBCF36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A2F2CE-61F0-41DC-9007-8875038E320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6DEDBD-08E6-46A2-9765-F04415E3DD0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81DF41-73BA-4EEC-9628-7A3FC0CD2D5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0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6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dt" idx="1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2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sldNum" idx="3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3D81D920-82BB-492A-A031-7BCA7E0C748C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3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dt" idx="4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5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6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9324ED-937A-4383-AB7D-D524ED75F3B5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strike="noStrike" spc="-1">
                <a:latin typeface="Trebuchet MS"/>
              </a:rPr>
              <a:t>Образец заголовка</a:t>
            </a:r>
            <a:endParaRPr lang="ru-RU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548640" lvl="1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822960" lvl="2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097280" lvl="3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1389960" lvl="4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4"/>
          <p:cNvPicPr/>
          <p:nvPr/>
        </p:nvPicPr>
        <p:blipFill>
          <a:blip r:embed="rId2"/>
          <a:stretch/>
        </p:blipFill>
        <p:spPr>
          <a:xfrm>
            <a:off x="216000" y="1170000"/>
            <a:ext cx="3888000" cy="5400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39" name="TextShape 2"/>
          <p:cNvSpPr/>
          <p:nvPr/>
        </p:nvSpPr>
        <p:spPr>
          <a:xfrm>
            <a:off x="3456360" y="983160"/>
            <a:ext cx="8568000" cy="17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>
                <a:solidFill>
                  <a:srgbClr val="A88000"/>
                </a:solidFill>
                <a:latin typeface="Times New Roman"/>
              </a:rPr>
              <a:t>Подача заявления на организацию </a:t>
            </a:r>
            <a:endParaRPr lang="ru-RU" sz="3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>
                <a:solidFill>
                  <a:srgbClr val="A88000"/>
                </a:solidFill>
                <a:latin typeface="Times New Roman"/>
              </a:rPr>
              <a:t>временного трудоустройства несовершеннолетних граждан</a:t>
            </a:r>
            <a:endParaRPr lang="ru-RU" sz="3600" b="0" strike="noStrike" spc="-1">
              <a:latin typeface="XO Oriel"/>
            </a:endParaRPr>
          </a:p>
        </p:txBody>
      </p:sp>
      <p:pic>
        <p:nvPicPr>
          <p:cNvPr id="140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2"/>
          <p:cNvPicPr/>
          <p:nvPr/>
        </p:nvPicPr>
        <p:blipFill>
          <a:blip r:embed="rId4"/>
          <a:stretch/>
        </p:blipFill>
        <p:spPr>
          <a:xfrm>
            <a:off x="9289080" y="3789000"/>
            <a:ext cx="1800000" cy="137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2" name="Picture 2"/>
          <p:cNvPicPr/>
          <p:nvPr/>
        </p:nvPicPr>
        <p:blipFill>
          <a:blip r:embed="rId5"/>
          <a:stretch/>
        </p:blipFill>
        <p:spPr>
          <a:xfrm>
            <a:off x="4974120" y="3861000"/>
            <a:ext cx="1938240" cy="17452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43" name="CustomShape 1"/>
          <p:cNvSpPr/>
          <p:nvPr/>
        </p:nvSpPr>
        <p:spPr>
          <a:xfrm>
            <a:off x="8064720" y="536364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Переход на сайт «Работа России»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44" name="CustomShape 1"/>
          <p:cNvSpPr/>
          <p:nvPr/>
        </p:nvSpPr>
        <p:spPr>
          <a:xfrm>
            <a:off x="4205160" y="577656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Мобильная версия «Работа России»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2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10" name="Рисунок 2"/>
          <p:cNvPicPr/>
          <p:nvPr/>
        </p:nvPicPr>
        <p:blipFill>
          <a:blip r:embed="rId3"/>
          <a:srcRect r="16772" b="2408"/>
          <a:stretch/>
        </p:blipFill>
        <p:spPr>
          <a:xfrm>
            <a:off x="6192720" y="671400"/>
            <a:ext cx="5655960" cy="3108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1" name="CustomShape 8"/>
          <p:cNvSpPr/>
          <p:nvPr/>
        </p:nvSpPr>
        <p:spPr>
          <a:xfrm rot="21043800">
            <a:off x="3787200" y="426600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2" name="CustomShape 1"/>
          <p:cNvSpPr/>
          <p:nvPr/>
        </p:nvSpPr>
        <p:spPr>
          <a:xfrm>
            <a:off x="1620000" y="-504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13" name="Graphic 6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3"/>
          <p:cNvPicPr/>
          <p:nvPr/>
        </p:nvPicPr>
        <p:blipFill>
          <a:blip r:embed="rId5"/>
          <a:stretch/>
        </p:blipFill>
        <p:spPr>
          <a:xfrm>
            <a:off x="6264720" y="4065480"/>
            <a:ext cx="5583960" cy="2523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5" name="CustomShape 4"/>
          <p:cNvSpPr/>
          <p:nvPr/>
        </p:nvSpPr>
        <p:spPr>
          <a:xfrm>
            <a:off x="9505080" y="5562720"/>
            <a:ext cx="2231640" cy="719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Выбираем ранее 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заполненное резюме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6" name="Овал 17"/>
          <p:cNvSpPr/>
          <p:nvPr/>
        </p:nvSpPr>
        <p:spPr>
          <a:xfrm>
            <a:off x="6489720" y="571968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Овал 18"/>
          <p:cNvSpPr/>
          <p:nvPr/>
        </p:nvSpPr>
        <p:spPr>
          <a:xfrm>
            <a:off x="6552720" y="340992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2" descr="C:\Users\KochegarovaAE\Downloads\2023-03-07_09-24-50.png"/>
          <p:cNvPicPr/>
          <p:nvPr/>
        </p:nvPicPr>
        <p:blipFill>
          <a:blip r:embed="rId6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"/>
          <p:cNvPicPr/>
          <p:nvPr/>
        </p:nvPicPr>
        <p:blipFill>
          <a:blip r:embed="rId2"/>
          <a:stretch/>
        </p:blipFill>
        <p:spPr>
          <a:xfrm>
            <a:off x="7518240" y="900360"/>
            <a:ext cx="3905280" cy="1756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0" name="Рисунок 3"/>
          <p:cNvPicPr/>
          <p:nvPr/>
        </p:nvPicPr>
        <p:blipFill>
          <a:blip r:embed="rId3"/>
          <a:stretch/>
        </p:blipFill>
        <p:spPr>
          <a:xfrm>
            <a:off x="421560" y="2656800"/>
            <a:ext cx="6411960" cy="2197080"/>
          </a:xfrm>
          <a:prstGeom prst="rect">
            <a:avLst/>
          </a:prstGeom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</p:pic>
      <p:pic>
        <p:nvPicPr>
          <p:cNvPr id="221" name="Рисунок 4"/>
          <p:cNvPicPr/>
          <p:nvPr/>
        </p:nvPicPr>
        <p:blipFill>
          <a:blip r:embed="rId4"/>
          <a:stretch/>
        </p:blipFill>
        <p:spPr>
          <a:xfrm>
            <a:off x="421560" y="5139360"/>
            <a:ext cx="6587280" cy="1584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2" name="Рисунок 5"/>
          <p:cNvPicPr/>
          <p:nvPr/>
        </p:nvPicPr>
        <p:blipFill>
          <a:blip r:embed="rId5"/>
          <a:stretch/>
        </p:blipFill>
        <p:spPr>
          <a:xfrm>
            <a:off x="5927760" y="3850560"/>
            <a:ext cx="6236640" cy="1799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23" name="CustomShape 5"/>
          <p:cNvSpPr/>
          <p:nvPr/>
        </p:nvSpPr>
        <p:spPr>
          <a:xfrm>
            <a:off x="6040800" y="3366000"/>
            <a:ext cx="6123600" cy="3643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376092"/>
                </a:solidFill>
                <a:latin typeface="Calibri"/>
              </a:rPr>
              <a:t>Если все верно заполнено Вы увидите данную запись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24" name="CustomShape 7"/>
          <p:cNvSpPr/>
          <p:nvPr/>
        </p:nvSpPr>
        <p:spPr>
          <a:xfrm rot="21043800">
            <a:off x="3215160" y="3441960"/>
            <a:ext cx="2560320" cy="949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ВАЖНО! Социальные выплаты осуществляются на карту «МИР»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25" name="CustomShape 1"/>
          <p:cNvSpPr/>
          <p:nvPr/>
        </p:nvSpPr>
        <p:spPr>
          <a:xfrm>
            <a:off x="1800000" y="12996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26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/>
          <p:cNvPicPr/>
          <p:nvPr/>
        </p:nvPicPr>
        <p:blipFill>
          <a:blip r:embed="rId7"/>
          <a:stretch/>
        </p:blipFill>
        <p:spPr>
          <a:xfrm>
            <a:off x="493200" y="664920"/>
            <a:ext cx="5433120" cy="195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-72000" y="1087560"/>
            <a:ext cx="944640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17375E"/>
                </a:solidFill>
                <a:latin typeface="Calibri"/>
              </a:rPr>
              <a:t>Вся информация будет поступать только в Ваш личный кабинет на портале «Работа России»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406040" y="2925000"/>
            <a:ext cx="1924920" cy="223200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Отслеживать информацию поступающую на Вашу электронную почту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30" name="Рисунок 4"/>
          <p:cNvPicPr/>
          <p:nvPr/>
        </p:nvPicPr>
        <p:blipFill>
          <a:blip r:embed="rId2"/>
          <a:stretch/>
        </p:blipFill>
        <p:spPr>
          <a:xfrm>
            <a:off x="6552720" y="2830320"/>
            <a:ext cx="3566160" cy="266364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5"/>
          <p:cNvPicPr/>
          <p:nvPr/>
        </p:nvPicPr>
        <p:blipFill>
          <a:blip r:embed="rId3"/>
          <a:srcRect l="50788" t="-399"/>
          <a:stretch/>
        </p:blipFill>
        <p:spPr>
          <a:xfrm>
            <a:off x="575280" y="2781000"/>
            <a:ext cx="3584880" cy="273132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6"/>
          <p:cNvPicPr/>
          <p:nvPr/>
        </p:nvPicPr>
        <p:blipFill>
          <a:blip r:embed="rId4"/>
          <a:stretch/>
        </p:blipFill>
        <p:spPr>
          <a:xfrm>
            <a:off x="9035280" y="793440"/>
            <a:ext cx="1967760" cy="146988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3"/>
          <p:cNvSpPr/>
          <p:nvPr/>
        </p:nvSpPr>
        <p:spPr>
          <a:xfrm rot="19121400" flipH="1">
            <a:off x="9832320" y="40680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 rot="2083800">
            <a:off x="9831240" y="31248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1944000" y="6228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5. Отслеживание поступившей информации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3"/>
          <p:cNvPicPr/>
          <p:nvPr/>
        </p:nvPicPr>
        <p:blipFill>
          <a:blip r:embed="rId2"/>
          <a:stretch/>
        </p:blipFill>
        <p:spPr>
          <a:xfrm>
            <a:off x="5443200" y="1062000"/>
            <a:ext cx="6659280" cy="3048120"/>
          </a:xfrm>
          <a:prstGeom prst="rect">
            <a:avLst/>
          </a:prstGeom>
          <a:ln w="0">
            <a:noFill/>
          </a:ln>
        </p:spPr>
      </p:pic>
      <p:sp>
        <p:nvSpPr>
          <p:cNvPr id="238" name="TextShape 1"/>
          <p:cNvSpPr/>
          <p:nvPr/>
        </p:nvSpPr>
        <p:spPr>
          <a:xfrm>
            <a:off x="8772840" y="6356520"/>
            <a:ext cx="28555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A18A6F8-7DE1-460A-A0D2-B997C047B0B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602040" y="2937600"/>
            <a:ext cx="525924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Рисунок 7"/>
          <p:cNvPicPr/>
          <p:nvPr/>
        </p:nvPicPr>
        <p:blipFill>
          <a:blip r:embed="rId3"/>
          <a:stretch/>
        </p:blipFill>
        <p:spPr>
          <a:xfrm>
            <a:off x="0" y="1062000"/>
            <a:ext cx="4844880" cy="304812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241" name="Рисунок 8"/>
          <p:cNvPicPr/>
          <p:nvPr/>
        </p:nvPicPr>
        <p:blipFill>
          <a:blip r:embed="rId4"/>
          <a:stretch/>
        </p:blipFill>
        <p:spPr>
          <a:xfrm>
            <a:off x="3888360" y="4464360"/>
            <a:ext cx="7842960" cy="18320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42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6. Выбор подходящей Вам вакансии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43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44" name="TextBox 1"/>
          <p:cNvSpPr/>
          <p:nvPr/>
        </p:nvSpPr>
        <p:spPr>
          <a:xfrm>
            <a:off x="3852000" y="1073880"/>
            <a:ext cx="1616040" cy="2259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Внимательно ознакомьтесь с информацией поступившей в Ваш личный кабинет на Портале «Работа России»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5" name="TextBox 1"/>
          <p:cNvSpPr/>
          <p:nvPr/>
        </p:nvSpPr>
        <p:spPr>
          <a:xfrm>
            <a:off x="575280" y="47372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В случае поступления большого количества вакансий, отметьте вакансии в порядке привлекательности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6" name="Прямая со стрелкой 10"/>
          <p:cNvSpPr/>
          <p:nvPr/>
        </p:nvSpPr>
        <p:spPr>
          <a:xfrm>
            <a:off x="3247560" y="5517360"/>
            <a:ext cx="578520" cy="1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5160" y="33264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Рисунок 2"/>
          <p:cNvPicPr/>
          <p:nvPr/>
        </p:nvPicPr>
        <p:blipFill>
          <a:blip r:embed="rId3"/>
          <a:stretch/>
        </p:blipFill>
        <p:spPr>
          <a:xfrm>
            <a:off x="547200" y="821160"/>
            <a:ext cx="10858680" cy="1884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49" name="Рисунок 3"/>
          <p:cNvPicPr/>
          <p:nvPr/>
        </p:nvPicPr>
        <p:blipFill>
          <a:blip r:embed="rId4"/>
          <a:stretch/>
        </p:blipFill>
        <p:spPr>
          <a:xfrm>
            <a:off x="299520" y="2473920"/>
            <a:ext cx="5840280" cy="3408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0" name="Рисунок 4"/>
          <p:cNvPicPr/>
          <p:nvPr/>
        </p:nvPicPr>
        <p:blipFill>
          <a:blip r:embed="rId5"/>
          <a:stretch/>
        </p:blipFill>
        <p:spPr>
          <a:xfrm>
            <a:off x="6262920" y="2597760"/>
            <a:ext cx="5923800" cy="2951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1" name="CustomShape 3"/>
          <p:cNvSpPr/>
          <p:nvPr/>
        </p:nvSpPr>
        <p:spPr>
          <a:xfrm>
            <a:off x="1656000" y="153000"/>
            <a:ext cx="100087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Предложение работодателя о прохождении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52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53" name="TextBox 1"/>
          <p:cNvSpPr/>
          <p:nvPr/>
        </p:nvSpPr>
        <p:spPr>
          <a:xfrm>
            <a:off x="1086840" y="6096600"/>
            <a:ext cx="10225440" cy="31248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Откликнитесь на поступившее от работодателя приглашение пройти собеседование в назначенную дату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54" name="Овал 9"/>
          <p:cNvSpPr/>
          <p:nvPr/>
        </p:nvSpPr>
        <p:spPr>
          <a:xfrm>
            <a:off x="6311880" y="3725640"/>
            <a:ext cx="300132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ая со стрелкой 10"/>
          <p:cNvSpPr/>
          <p:nvPr/>
        </p:nvSpPr>
        <p:spPr>
          <a:xfrm flipV="1">
            <a:off x="6199560" y="5549760"/>
            <a:ext cx="280800" cy="54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Рисунок 1"/>
          <p:cNvPicPr/>
          <p:nvPr/>
        </p:nvPicPr>
        <p:blipFill>
          <a:blip r:embed="rId3"/>
          <a:stretch/>
        </p:blipFill>
        <p:spPr>
          <a:xfrm>
            <a:off x="210960" y="930960"/>
            <a:ext cx="6266160" cy="35683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7" name="Рисунок 2"/>
          <p:cNvPicPr/>
          <p:nvPr/>
        </p:nvPicPr>
        <p:blipFill>
          <a:blip r:embed="rId4"/>
          <a:stretch/>
        </p:blipFill>
        <p:spPr>
          <a:xfrm>
            <a:off x="6512040" y="3026520"/>
            <a:ext cx="5400360" cy="2946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8" name="CustomShape 1"/>
          <p:cNvSpPr/>
          <p:nvPr/>
        </p:nvSpPr>
        <p:spPr>
          <a:xfrm>
            <a:off x="7200720" y="890280"/>
            <a:ext cx="3779280" cy="14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4183920" y="5490360"/>
            <a:ext cx="230832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После успешно пройденного собеседования, в личном кабинете появится информация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260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1069560" y="127440"/>
            <a:ext cx="103734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Согласование с работодателем прохождения собеседования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62" name="Овал 7"/>
          <p:cNvSpPr/>
          <p:nvPr/>
        </p:nvSpPr>
        <p:spPr>
          <a:xfrm>
            <a:off x="10334880" y="5157720"/>
            <a:ext cx="182484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Овал 8"/>
          <p:cNvSpPr/>
          <p:nvPr/>
        </p:nvSpPr>
        <p:spPr>
          <a:xfrm>
            <a:off x="3837600" y="2565000"/>
            <a:ext cx="3001320" cy="107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TextBox 1"/>
          <p:cNvSpPr/>
          <p:nvPr/>
        </p:nvSpPr>
        <p:spPr>
          <a:xfrm>
            <a:off x="936000" y="4662000"/>
            <a:ext cx="257040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Ваше желание пройти собеседование.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5" name="TextBox 1"/>
          <p:cNvSpPr/>
          <p:nvPr/>
        </p:nvSpPr>
        <p:spPr>
          <a:xfrm>
            <a:off x="9212400" y="9536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опаздывайте к работодателю в назначенное время собеседования!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6" name="Прямая со стрелкой 11"/>
          <p:cNvSpPr/>
          <p:nvPr/>
        </p:nvSpPr>
        <p:spPr>
          <a:xfrm flipV="1">
            <a:off x="6527160" y="5416200"/>
            <a:ext cx="3807000" cy="82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Прямая со стрелкой 13"/>
          <p:cNvSpPr/>
          <p:nvPr/>
        </p:nvSpPr>
        <p:spPr>
          <a:xfrm flipV="1">
            <a:off x="3600360" y="3731040"/>
            <a:ext cx="647640" cy="89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8" name="Рисунок 3"/>
          <p:cNvPicPr/>
          <p:nvPr/>
        </p:nvPicPr>
        <p:blipFill>
          <a:blip r:embed="rId6"/>
          <a:stretch/>
        </p:blipFill>
        <p:spPr>
          <a:xfrm>
            <a:off x="6990120" y="745200"/>
            <a:ext cx="2221920" cy="222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Рисунок 1"/>
          <p:cNvPicPr/>
          <p:nvPr/>
        </p:nvPicPr>
        <p:blipFill>
          <a:blip r:embed="rId2"/>
          <a:stretch/>
        </p:blipFill>
        <p:spPr>
          <a:xfrm>
            <a:off x="446760" y="1015560"/>
            <a:ext cx="5835960" cy="3526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0" name="CustomShape 1"/>
          <p:cNvSpPr/>
          <p:nvPr/>
        </p:nvSpPr>
        <p:spPr>
          <a:xfrm>
            <a:off x="648000" y="4179960"/>
            <a:ext cx="442728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1" name="Рисунок 4"/>
          <p:cNvPicPr/>
          <p:nvPr/>
        </p:nvPicPr>
        <p:blipFill>
          <a:blip r:embed="rId3"/>
          <a:srcRect t="-85" r="8220"/>
          <a:stretch/>
        </p:blipFill>
        <p:spPr>
          <a:xfrm>
            <a:off x="6893280" y="764640"/>
            <a:ext cx="4483440" cy="5616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2" name="CustomShape 2"/>
          <p:cNvSpPr/>
          <p:nvPr/>
        </p:nvSpPr>
        <p:spPr>
          <a:xfrm>
            <a:off x="864000" y="455796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свое желание работать после проведенного собеседования.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Нажмите на кнопку «Принять»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3" name="Прямая со стрелкой 2"/>
          <p:cNvSpPr/>
          <p:nvPr/>
        </p:nvSpPr>
        <p:spPr>
          <a:xfrm flipV="1">
            <a:off x="3977280" y="2860560"/>
            <a:ext cx="1077480" cy="165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8. Оформление результатов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75" name="Graphic 6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76" name="Овал 9"/>
          <p:cNvSpPr/>
          <p:nvPr/>
        </p:nvSpPr>
        <p:spPr>
          <a:xfrm>
            <a:off x="6192720" y="602280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Овал 10"/>
          <p:cNvSpPr/>
          <p:nvPr/>
        </p:nvSpPr>
        <p:spPr>
          <a:xfrm>
            <a:off x="4256640" y="241164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1346400" y="592344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забудьте информацию об успешном собеседовании направить специалистам центра занятости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9" name="Прямая со стрелкой 13"/>
          <p:cNvSpPr/>
          <p:nvPr/>
        </p:nvSpPr>
        <p:spPr>
          <a:xfrm>
            <a:off x="5075640" y="6237360"/>
            <a:ext cx="110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"/>
          <p:cNvSpPr/>
          <p:nvPr/>
        </p:nvSpPr>
        <p:spPr>
          <a:xfrm>
            <a:off x="1113120" y="116280"/>
            <a:ext cx="985896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КОНСУЛЬТАЦИИ 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по вопросу «Временное трудоустройство 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 подростков в </a:t>
            </a:r>
            <a:r>
              <a:rPr lang="ru-RU" sz="2400" b="1" strike="noStrike" spc="-1" dirty="0" smtClean="0">
                <a:solidFill>
                  <a:srgbClr val="17375E"/>
                </a:solidFill>
                <a:latin typeface="Times New Roman"/>
                <a:ea typeface="DejaVu Sans"/>
              </a:rPr>
              <a:t>2024 </a:t>
            </a: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году»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281" name="Прямоугольник 4"/>
          <p:cNvSpPr/>
          <p:nvPr/>
        </p:nvSpPr>
        <p:spPr>
          <a:xfrm>
            <a:off x="540000" y="1942375"/>
            <a:ext cx="6514560" cy="122941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ГКУ «Центр занятости населения Тверской области»: 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8 919 050 22 </a:t>
            </a:r>
            <a:r>
              <a:rPr lang="ru-RU" sz="2400" b="0" strike="noStrike" spc="-1" dirty="0" smtClean="0">
                <a:solidFill>
                  <a:srgbClr val="17375E"/>
                </a:solidFill>
                <a:latin typeface="Times New Roman"/>
                <a:ea typeface="DejaVu Sans"/>
              </a:rPr>
              <a:t>05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282" name="Прямоугольник 5"/>
          <p:cNvSpPr/>
          <p:nvPr/>
        </p:nvSpPr>
        <p:spPr>
          <a:xfrm>
            <a:off x="540000" y="3780000"/>
            <a:ext cx="6514560" cy="231444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Контакты структурных подразделений центра занятости:</a:t>
            </a:r>
            <a:endParaRPr lang="ru-RU" sz="2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https://trudzan.tverreg.ru/page/</a:t>
            </a: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государственное_казенное_учреждение_тверской_области__центр_занятости_населения_тверской_области_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83" name="Picture 2" descr="http://qrcoder.ru/code/?https%3A%2F%2Ftrudzan.tverreg.ru%2Fpage%2F%E3%EE%F1%F3%E4%E0%F0%F1%F2%E2%E5%ED%ED%EE%E5_%EA%E0%E7%E5%ED%ED%EE%E5_%F3%F7%F0%E5%E6%E4%E5%ED%E8%E5_%F2%E2%E5%F0%F1%EA%EE%E9_%EE%E1%EB%E0%F1%F2%E8__%F6%E5%ED%F2%F0_%E7%E0%ED%FF%F2%EE%F1%F2%E8_%ED%E0%F1%E5%EB%E5%ED%E8%FF_%F2%E2%E5%F0%F1%EA%EE%E9_%EE%E1%EB%E0%F1%F2%E8_&amp;4&amp;0"/>
          <p:cNvPicPr/>
          <p:nvPr/>
        </p:nvPicPr>
        <p:blipFill>
          <a:blip r:embed="rId2"/>
          <a:stretch/>
        </p:blipFill>
        <p:spPr>
          <a:xfrm>
            <a:off x="7740000" y="1980000"/>
            <a:ext cx="4121640" cy="4121640"/>
          </a:xfrm>
          <a:prstGeom prst="rect">
            <a:avLst/>
          </a:prstGeom>
          <a:ln w="190500" cap="rnd">
            <a:solidFill>
              <a:srgbClr val="FFFFFF"/>
            </a:solidFill>
            <a:round/>
          </a:ln>
          <a:effectLst>
            <a:outerShdw blurRad="5004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1. Авторизация на Портале «Работа России»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47" name="Объект 3"/>
          <p:cNvPicPr/>
          <p:nvPr/>
        </p:nvPicPr>
        <p:blipFill>
          <a:blip r:embed="rId3"/>
          <a:srcRect l="9167" t="8486" r="9730" b="32399"/>
          <a:stretch/>
        </p:blipFill>
        <p:spPr>
          <a:xfrm>
            <a:off x="648000" y="633960"/>
            <a:ext cx="7488360" cy="24861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8" name="Объект 3"/>
          <p:cNvPicPr/>
          <p:nvPr/>
        </p:nvPicPr>
        <p:blipFill>
          <a:blip r:embed="rId4"/>
          <a:srcRect l="9278" t="7962" r="11136" b="22649"/>
          <a:stretch/>
        </p:blipFill>
        <p:spPr>
          <a:xfrm>
            <a:off x="216000" y="3357000"/>
            <a:ext cx="7079400" cy="312660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149" name="Picture 2"/>
          <p:cNvPicPr/>
          <p:nvPr/>
        </p:nvPicPr>
        <p:blipFill>
          <a:blip r:embed="rId5"/>
          <a:stretch/>
        </p:blipFill>
        <p:spPr>
          <a:xfrm>
            <a:off x="7537680" y="3429000"/>
            <a:ext cx="2852280" cy="27918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50" name="CustomShape 3"/>
          <p:cNvSpPr/>
          <p:nvPr/>
        </p:nvSpPr>
        <p:spPr>
          <a:xfrm>
            <a:off x="10366560" y="3480480"/>
            <a:ext cx="1490760" cy="25405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указать данные своей учётной записи портала «Госуслуги» и нажать на кнопку «Войти»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51" name="Овал 1"/>
          <p:cNvSpPr/>
          <p:nvPr/>
        </p:nvSpPr>
        <p:spPr>
          <a:xfrm>
            <a:off x="7344720" y="585000"/>
            <a:ext cx="769320" cy="3294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8352720" y="633960"/>
            <a:ext cx="1490760" cy="11386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в верхнем правом углу нажать на кнопку «Войти»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3" name="Овал 18"/>
          <p:cNvSpPr/>
          <p:nvPr/>
        </p:nvSpPr>
        <p:spPr>
          <a:xfrm>
            <a:off x="854640" y="5445360"/>
            <a:ext cx="2313360" cy="575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3096360" y="4242960"/>
            <a:ext cx="1490760" cy="10155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осуществить вход через портал Госуслуги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2"/>
          <p:cNvPicPr/>
          <p:nvPr/>
        </p:nvPicPr>
        <p:blipFill>
          <a:blip r:embed="rId2"/>
          <a:srcRect r="10355" b="6038"/>
          <a:stretch/>
        </p:blipFill>
        <p:spPr>
          <a:xfrm>
            <a:off x="504000" y="980640"/>
            <a:ext cx="7128360" cy="3463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56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2 шаг. Создание резюме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168360" y="3773160"/>
            <a:ext cx="2088000" cy="7347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Для начала заполнения резюме нажать на кнопку «Создать резюме»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9" name="Овал 1"/>
          <p:cNvSpPr/>
          <p:nvPr/>
        </p:nvSpPr>
        <p:spPr>
          <a:xfrm>
            <a:off x="830520" y="3852360"/>
            <a:ext cx="2241360" cy="71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1204200" y="4869000"/>
            <a:ext cx="9928440" cy="16560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В случае указания профессии, поле «Желаемая должность» должно соответствовать указанной Вами профессии. Указываемая Вами профессия должна подразумевать отсутствие у Вас квалификации (пример: подсобный рабочий, уборщик территорий, помощник делопроизводителя).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 Если Вы создаёте резюме для подачи индивидуального заявления при участии во временном трудоустройстве образовательной организации, которая ранее подала на Вас групповую заявку, то следует уточнить профессию и должность у Вашей образовательной организации.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161" name="Рисунок 3"/>
          <p:cNvPicPr/>
          <p:nvPr/>
        </p:nvPicPr>
        <p:blipFill>
          <a:blip r:embed="rId4"/>
          <a:stretch/>
        </p:blipFill>
        <p:spPr>
          <a:xfrm>
            <a:off x="7909560" y="765720"/>
            <a:ext cx="3661920" cy="366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3"/>
          <a:stretch/>
        </p:blipFill>
        <p:spPr>
          <a:xfrm>
            <a:off x="9793080" y="0"/>
            <a:ext cx="1646640" cy="164664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"/>
          <p:cNvPicPr/>
          <p:nvPr/>
        </p:nvPicPr>
        <p:blipFill>
          <a:blip r:embed="rId4"/>
          <a:stretch/>
        </p:blipFill>
        <p:spPr>
          <a:xfrm>
            <a:off x="700200" y="668520"/>
            <a:ext cx="3909960" cy="3887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7" name="Рисунок 3"/>
          <p:cNvPicPr/>
          <p:nvPr/>
        </p:nvPicPr>
        <p:blipFill>
          <a:blip r:embed="rId5"/>
          <a:stretch/>
        </p:blipFill>
        <p:spPr>
          <a:xfrm>
            <a:off x="5328000" y="637920"/>
            <a:ext cx="3743280" cy="3246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8" name="Рисунок 8"/>
          <p:cNvPicPr/>
          <p:nvPr/>
        </p:nvPicPr>
        <p:blipFill>
          <a:blip r:embed="rId6"/>
          <a:stretch/>
        </p:blipFill>
        <p:spPr>
          <a:xfrm>
            <a:off x="6893640" y="3960000"/>
            <a:ext cx="4118400" cy="2730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69" name="Овал 13"/>
          <p:cNvSpPr/>
          <p:nvPr/>
        </p:nvSpPr>
        <p:spPr>
          <a:xfrm>
            <a:off x="6916680" y="469476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Овал 14"/>
          <p:cNvSpPr/>
          <p:nvPr/>
        </p:nvSpPr>
        <p:spPr>
          <a:xfrm>
            <a:off x="6916680" y="547668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Овал 15"/>
          <p:cNvSpPr/>
          <p:nvPr/>
        </p:nvSpPr>
        <p:spPr>
          <a:xfrm>
            <a:off x="7099560" y="261252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Овал 18"/>
          <p:cNvSpPr/>
          <p:nvPr/>
        </p:nvSpPr>
        <p:spPr>
          <a:xfrm>
            <a:off x="813960" y="823680"/>
            <a:ext cx="1849680" cy="372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Box 1"/>
          <p:cNvSpPr/>
          <p:nvPr/>
        </p:nvSpPr>
        <p:spPr>
          <a:xfrm>
            <a:off x="2800080" y="62928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Выбираем профессии не требующие квалификации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4" name="TextBox 1"/>
          <p:cNvSpPr/>
          <p:nvPr/>
        </p:nvSpPr>
        <p:spPr>
          <a:xfrm>
            <a:off x="9217080" y="199296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Взаимодействие только через электронную почту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5" name="TextBox 1"/>
          <p:cNvSpPr/>
          <p:nvPr/>
        </p:nvSpPr>
        <p:spPr>
          <a:xfrm>
            <a:off x="4871880" y="4271040"/>
            <a:ext cx="2009520" cy="171144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Выбираем неполный рабочий день в соотвтствии с ТК РФ, а также работу временного характера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476190" y="5126760"/>
            <a:ext cx="4264830" cy="10225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200" b="1" i="1" strike="noStrike" spc="-1">
                <a:solidFill>
                  <a:srgbClr val="FF0000"/>
                </a:solidFill>
                <a:latin typeface="Times New Roman"/>
              </a:rPr>
              <a:t>ВАЖНО!! </a:t>
            </a: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Обратите внимание, что данные сведения необходимы для уточнения данных, в случае неполноты которых Вам может быть отказано в предоставлении государственной услуги.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55904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3"/>
          <a:stretch/>
        </p:blipFill>
        <p:spPr>
          <a:xfrm>
            <a:off x="10594573" y="677748"/>
            <a:ext cx="1646640" cy="1646640"/>
          </a:xfrm>
          <a:prstGeom prst="rect">
            <a:avLst/>
          </a:prstGeom>
          <a:ln w="0">
            <a:noFill/>
          </a:ln>
        </p:spPr>
      </p:pic>
      <p:sp>
        <p:nvSpPr>
          <p:cNvPr id="173" name="TextBox 1"/>
          <p:cNvSpPr/>
          <p:nvPr/>
        </p:nvSpPr>
        <p:spPr>
          <a:xfrm>
            <a:off x="8547216" y="2178749"/>
            <a:ext cx="3591128" cy="271594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Times New Roman"/>
              </a:rPr>
              <a:t>В графе «Организация» Вам нужно указать официальное сокращённое наименование места обучени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я (название школы, колледжа и т.п.)</a:t>
            </a:r>
          </a:p>
          <a:p>
            <a:pPr algn="ctr"/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В </a:t>
            </a: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графе «Обязанности» укажите учеником какого класса или студентом какого курса Вы являетесь</a:t>
            </a:r>
          </a:p>
          <a:p>
            <a:pPr algn="ctr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8" name="Рисунок 6"/>
          <p:cNvPicPr/>
          <p:nvPr/>
        </p:nvPicPr>
        <p:blipFill>
          <a:blip r:embed="rId4"/>
          <a:stretch/>
        </p:blipFill>
        <p:spPr>
          <a:xfrm>
            <a:off x="291555" y="1133497"/>
            <a:ext cx="3691800" cy="1539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" name="Овал 1"/>
          <p:cNvSpPr/>
          <p:nvPr/>
        </p:nvSpPr>
        <p:spPr>
          <a:xfrm>
            <a:off x="263469" y="1599383"/>
            <a:ext cx="1337220" cy="310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"/>
          <p:cNvSpPr/>
          <p:nvPr/>
        </p:nvSpPr>
        <p:spPr>
          <a:xfrm>
            <a:off x="2198070" y="680967"/>
            <a:ext cx="4080870" cy="99239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Переводим блок «Опыт работы» в активное состояние при помощи «переключателя»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V="1">
            <a:off x="1602045" y="655367"/>
            <a:ext cx="409854" cy="744036"/>
          </a:xfrm>
          <a:prstGeom prst="bentArrow">
            <a:avLst>
              <a:gd name="adj1" fmla="val 33178"/>
              <a:gd name="adj2" fmla="val 25000"/>
              <a:gd name="adj3" fmla="val 25000"/>
              <a:gd name="adj4" fmla="val 48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Овал 18"/>
          <p:cNvSpPr/>
          <p:nvPr/>
        </p:nvSpPr>
        <p:spPr>
          <a:xfrm>
            <a:off x="4397215" y="2924024"/>
            <a:ext cx="3098415" cy="481447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" name="Рисунок 33"/>
          <p:cNvPicPr/>
          <p:nvPr/>
        </p:nvPicPr>
        <p:blipFill rotWithShape="1">
          <a:blip r:embed="rId5"/>
          <a:srcRect l="11099" t="14227" r="12246" b="4841"/>
          <a:stretch/>
        </p:blipFill>
        <p:spPr>
          <a:xfrm>
            <a:off x="830340" y="2088134"/>
            <a:ext cx="7499025" cy="4617720"/>
          </a:xfrm>
          <a:prstGeom prst="rect">
            <a:avLst/>
          </a:prstGeom>
        </p:spPr>
      </p:pic>
      <p:sp>
        <p:nvSpPr>
          <p:cNvPr id="5" name="Стрелка углом 4"/>
          <p:cNvSpPr/>
          <p:nvPr/>
        </p:nvSpPr>
        <p:spPr>
          <a:xfrm rot="10800000" flipH="1">
            <a:off x="415690" y="2069480"/>
            <a:ext cx="474879" cy="58436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50799" y="2324388"/>
            <a:ext cx="1415211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"/>
          <p:cNvSpPr/>
          <p:nvPr/>
        </p:nvSpPr>
        <p:spPr>
          <a:xfrm>
            <a:off x="8547216" y="5144070"/>
            <a:ext cx="3591128" cy="156178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Если Вы студент колледжа, то Вам необходимо указать как на примере:</a:t>
            </a: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название колледжа</a:t>
            </a:r>
          </a:p>
          <a:p>
            <a:pPr indent="446088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на каком курсе Вы учитесь</a:t>
            </a:r>
          </a:p>
          <a:p>
            <a:pPr indent="446088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27772" y="5700877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27772" y="6247601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20866" y="5669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4319" y="62159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708357" y="2955690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0995" y="29240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1810" y="6432601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8357" y="64009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1048191" y="2924024"/>
            <a:ext cx="2826579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99366" y="6415798"/>
            <a:ext cx="1415211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1"/>
          <p:cNvSpPr/>
          <p:nvPr/>
        </p:nvSpPr>
        <p:spPr>
          <a:xfrm rot="20991302">
            <a:off x="6648724" y="607138"/>
            <a:ext cx="4551660" cy="34606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indent="446088"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ОБЯЗАТЕЛЬНО К ЗАПОЛНЕНИЮ!</a:t>
            </a:r>
          </a:p>
        </p:txBody>
      </p:sp>
    </p:spTree>
    <p:extLst>
      <p:ext uri="{BB962C8B-B14F-4D97-AF65-F5344CB8AC3E}">
        <p14:creationId xmlns:p14="http://schemas.microsoft.com/office/powerpoint/2010/main" val="24513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6"/>
          <p:cNvPicPr/>
          <p:nvPr/>
        </p:nvPicPr>
        <p:blipFill>
          <a:blip r:embed="rId2"/>
          <a:stretch/>
        </p:blipFill>
        <p:spPr>
          <a:xfrm>
            <a:off x="291555" y="1133497"/>
            <a:ext cx="3691800" cy="1539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37" name="Рисунок 36"/>
          <p:cNvPicPr/>
          <p:nvPr/>
        </p:nvPicPr>
        <p:blipFill rotWithShape="1">
          <a:blip r:embed="rId3"/>
          <a:srcRect l="8617" t="7728" r="57521" b="4644"/>
          <a:stretch/>
        </p:blipFill>
        <p:spPr>
          <a:xfrm>
            <a:off x="1482003" y="1610302"/>
            <a:ext cx="3809632" cy="5101875"/>
          </a:xfrm>
          <a:prstGeom prst="rect">
            <a:avLst/>
          </a:prstGeom>
        </p:spPr>
      </p:pic>
      <p:pic>
        <p:nvPicPr>
          <p:cNvPr id="163" name="Graphic 6"/>
          <p:cNvPicPr/>
          <p:nvPr/>
        </p:nvPicPr>
        <p:blipFill>
          <a:blip r:embed="rId4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55904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5"/>
          <a:stretch/>
        </p:blipFill>
        <p:spPr>
          <a:xfrm>
            <a:off x="10371960" y="1909619"/>
            <a:ext cx="1646640" cy="1646640"/>
          </a:xfrm>
          <a:prstGeom prst="rect">
            <a:avLst/>
          </a:prstGeom>
          <a:ln w="0">
            <a:noFill/>
          </a:ln>
        </p:spPr>
      </p:pic>
      <p:sp>
        <p:nvSpPr>
          <p:cNvPr id="173" name="TextBox 1"/>
          <p:cNvSpPr/>
          <p:nvPr/>
        </p:nvSpPr>
        <p:spPr>
          <a:xfrm>
            <a:off x="6444592" y="2069480"/>
            <a:ext cx="3591128" cy="271594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Times New Roman"/>
              </a:rPr>
              <a:t>В графе «Организация» Вам нужно указать официальное сокращённое наименование места обучени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я (название школы, колледжа и т.п.)</a:t>
            </a:r>
          </a:p>
          <a:p>
            <a:pPr algn="ctr"/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В </a:t>
            </a: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графе «Обязанности» укажите учеником какого класса или студентом какого курса Вы являетесь</a:t>
            </a:r>
          </a:p>
          <a:p>
            <a:pPr algn="ctr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3469" y="1599383"/>
            <a:ext cx="1337220" cy="310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"/>
          <p:cNvSpPr/>
          <p:nvPr/>
        </p:nvSpPr>
        <p:spPr>
          <a:xfrm>
            <a:off x="2198070" y="680967"/>
            <a:ext cx="4080870" cy="99239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Переводим блок «Опыт работы» в активное состояние при помощи «переключателя»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V="1">
            <a:off x="1483087" y="550278"/>
            <a:ext cx="423724" cy="968083"/>
          </a:xfrm>
          <a:prstGeom prst="bentArrow">
            <a:avLst>
              <a:gd name="adj1" fmla="val 33178"/>
              <a:gd name="adj2" fmla="val 25000"/>
              <a:gd name="adj3" fmla="val 25000"/>
              <a:gd name="adj4" fmla="val 48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 rot="10800000" flipH="1">
            <a:off x="1272176" y="2023800"/>
            <a:ext cx="663644" cy="58436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65453" y="2271844"/>
            <a:ext cx="1415211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210907" y="2877939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03545" y="28462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209180" y="6406177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205727" y="63745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1667724" y="2846273"/>
            <a:ext cx="2826579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98380" y="6456246"/>
            <a:ext cx="3803083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1"/>
          <p:cNvSpPr/>
          <p:nvPr/>
        </p:nvSpPr>
        <p:spPr>
          <a:xfrm rot="20991302">
            <a:off x="6648724" y="607138"/>
            <a:ext cx="4551660" cy="34606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indent="446088"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ОБЯЗАТЕЛЬНО К ЗАПОЛНЕНИЮ!</a:t>
            </a:r>
          </a:p>
        </p:txBody>
      </p:sp>
      <p:sp>
        <p:nvSpPr>
          <p:cNvPr id="31" name="TextBox 1"/>
          <p:cNvSpPr/>
          <p:nvPr/>
        </p:nvSpPr>
        <p:spPr>
          <a:xfrm>
            <a:off x="6444592" y="4939080"/>
            <a:ext cx="3591128" cy="156178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Если Вы учитесь в школе, то Вам необходимо указать как на примере:</a:t>
            </a: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название школы</a:t>
            </a:r>
          </a:p>
          <a:p>
            <a:pPr indent="446088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в каком классе </a:t>
            </a: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В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ы учитесь</a:t>
            </a:r>
          </a:p>
          <a:p>
            <a:pPr indent="446088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80795" y="5505441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80795" y="6052165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573889" y="5473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7342" y="60204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97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"/>
          <p:cNvPicPr/>
          <p:nvPr/>
        </p:nvPicPr>
        <p:blipFill>
          <a:blip r:embed="rId2"/>
          <a:stretch/>
        </p:blipFill>
        <p:spPr>
          <a:xfrm>
            <a:off x="524520" y="2729880"/>
            <a:ext cx="7948800" cy="159660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2"/>
          <p:cNvPicPr/>
          <p:nvPr/>
        </p:nvPicPr>
        <p:blipFill>
          <a:blip r:embed="rId3"/>
          <a:stretch/>
        </p:blipFill>
        <p:spPr>
          <a:xfrm>
            <a:off x="2952360" y="4509000"/>
            <a:ext cx="7952040" cy="150444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3"/>
          <p:cNvPicPr/>
          <p:nvPr/>
        </p:nvPicPr>
        <p:blipFill>
          <a:blip r:embed="rId4"/>
          <a:srcRect r="21069" b="54836"/>
          <a:stretch/>
        </p:blipFill>
        <p:spPr>
          <a:xfrm>
            <a:off x="261360" y="1546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80" name="Овал 8"/>
          <p:cNvSpPr/>
          <p:nvPr/>
        </p:nvSpPr>
        <p:spPr>
          <a:xfrm>
            <a:off x="412560" y="375912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Овал 9"/>
          <p:cNvSpPr/>
          <p:nvPr/>
        </p:nvSpPr>
        <p:spPr>
          <a:xfrm>
            <a:off x="532080" y="18450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565560" y="77544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83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Заявление на профессиональную ориентацию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84" name="Овал 12"/>
          <p:cNvSpPr/>
          <p:nvPr/>
        </p:nvSpPr>
        <p:spPr>
          <a:xfrm>
            <a:off x="2952360" y="4221360"/>
            <a:ext cx="7560360" cy="71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Picture 5" descr="C:\Users\KochegarovaAE\Desktop\Blog-2-career-information.jpg"/>
          <p:cNvPicPr/>
          <p:nvPr/>
        </p:nvPicPr>
        <p:blipFill>
          <a:blip r:embed="rId5"/>
          <a:stretch/>
        </p:blipFill>
        <p:spPr>
          <a:xfrm>
            <a:off x="565560" y="4937040"/>
            <a:ext cx="2115360" cy="141912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/>
          <p:cNvPicPr/>
          <p:nvPr/>
        </p:nvPicPr>
        <p:blipFill>
          <a:blip r:embed="rId6"/>
          <a:srcRect l="21791" t="48619" r="46085" b="21340"/>
          <a:stretch/>
        </p:blipFill>
        <p:spPr>
          <a:xfrm>
            <a:off x="6408720" y="516240"/>
            <a:ext cx="3915000" cy="2059200"/>
          </a:xfrm>
          <a:prstGeom prst="rect">
            <a:avLst/>
          </a:prstGeom>
          <a:ln w="0">
            <a:noFill/>
          </a:ln>
        </p:spPr>
      </p:pic>
      <p:sp>
        <p:nvSpPr>
          <p:cNvPr id="187" name="Овал 13"/>
          <p:cNvSpPr/>
          <p:nvPr/>
        </p:nvSpPr>
        <p:spPr>
          <a:xfrm>
            <a:off x="6516000" y="1932480"/>
            <a:ext cx="1850040" cy="230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Овал 14"/>
          <p:cNvSpPr/>
          <p:nvPr/>
        </p:nvSpPr>
        <p:spPr>
          <a:xfrm>
            <a:off x="6516000" y="77544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/>
          <p:cNvPicPr/>
          <p:nvPr/>
        </p:nvPicPr>
        <p:blipFill>
          <a:blip r:embed="rId2"/>
          <a:srcRect r="17521" b="6041"/>
          <a:stretch/>
        </p:blipFill>
        <p:spPr>
          <a:xfrm>
            <a:off x="6216840" y="699480"/>
            <a:ext cx="5409360" cy="224460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4"/>
          <p:cNvPicPr/>
          <p:nvPr/>
        </p:nvPicPr>
        <p:blipFill>
          <a:blip r:embed="rId3"/>
          <a:srcRect l="8985" t="11745" r="33024" b="37916"/>
          <a:stretch/>
        </p:blipFill>
        <p:spPr>
          <a:xfrm>
            <a:off x="6234120" y="2980080"/>
            <a:ext cx="4608720" cy="1095120"/>
          </a:xfrm>
          <a:prstGeom prst="rect">
            <a:avLst/>
          </a:prstGeom>
          <a:ln w="0">
            <a:noFill/>
          </a:ln>
        </p:spPr>
      </p:pic>
      <p:sp>
        <p:nvSpPr>
          <p:cNvPr id="191" name="TextBox 6"/>
          <p:cNvSpPr/>
          <p:nvPr/>
        </p:nvSpPr>
        <p:spPr>
          <a:xfrm>
            <a:off x="864000" y="188640"/>
            <a:ext cx="97142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92" name="Овал 10"/>
          <p:cNvSpPr/>
          <p:nvPr/>
        </p:nvSpPr>
        <p:spPr>
          <a:xfrm>
            <a:off x="6147360" y="3472920"/>
            <a:ext cx="1918800" cy="450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Рисунок 11"/>
          <p:cNvPicPr/>
          <p:nvPr/>
        </p:nvPicPr>
        <p:blipFill>
          <a:blip r:embed="rId4"/>
          <a:srcRect l="7581" t="26676" r="32228" b="8942"/>
          <a:stretch/>
        </p:blipFill>
        <p:spPr>
          <a:xfrm>
            <a:off x="6278760" y="4040280"/>
            <a:ext cx="3575160" cy="1945800"/>
          </a:xfrm>
          <a:prstGeom prst="rect">
            <a:avLst/>
          </a:prstGeom>
          <a:ln w="0">
            <a:noFill/>
          </a:ln>
        </p:spPr>
      </p:pic>
      <p:sp>
        <p:nvSpPr>
          <p:cNvPr id="194" name="Овал 12"/>
          <p:cNvSpPr/>
          <p:nvPr/>
        </p:nvSpPr>
        <p:spPr>
          <a:xfrm>
            <a:off x="6307560" y="5705280"/>
            <a:ext cx="1151640" cy="3045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Рисунок 1"/>
          <p:cNvPicPr/>
          <p:nvPr/>
        </p:nvPicPr>
        <p:blipFill>
          <a:blip r:embed="rId5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96" name="CustomShape 8"/>
          <p:cNvSpPr/>
          <p:nvPr/>
        </p:nvSpPr>
        <p:spPr>
          <a:xfrm rot="21043800">
            <a:off x="3828600" y="426132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10040" y="585756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Picture 2" descr="C:\Users\KochegarovaAE\Downloads\2023-03-07_09-24-50.png"/>
          <p:cNvPicPr/>
          <p:nvPr/>
        </p:nvPicPr>
        <p:blipFill>
          <a:blip r:embed="rId6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7"/>
          <p:cNvSpPr/>
          <p:nvPr/>
        </p:nvSpPr>
        <p:spPr>
          <a:xfrm>
            <a:off x="410040" y="516888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998640" y="221760"/>
            <a:ext cx="106030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Подать заявление на услугу 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01" name="Рисунок 3"/>
          <p:cNvPicPr/>
          <p:nvPr/>
        </p:nvPicPr>
        <p:blipFill>
          <a:blip r:embed="rId2"/>
          <a:srcRect r="21069" b="54836"/>
          <a:stretch/>
        </p:blipFill>
        <p:spPr>
          <a:xfrm>
            <a:off x="576000" y="1411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02" name="CustomShape 2"/>
          <p:cNvSpPr/>
          <p:nvPr/>
        </p:nvSpPr>
        <p:spPr>
          <a:xfrm>
            <a:off x="576000" y="67536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03" name="Рисунок 5"/>
          <p:cNvPicPr/>
          <p:nvPr/>
        </p:nvPicPr>
        <p:blipFill>
          <a:blip r:embed="rId3"/>
          <a:stretch/>
        </p:blipFill>
        <p:spPr>
          <a:xfrm>
            <a:off x="160920" y="2601360"/>
            <a:ext cx="9161640" cy="177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4" name="Рисунок 6"/>
          <p:cNvPicPr/>
          <p:nvPr/>
        </p:nvPicPr>
        <p:blipFill>
          <a:blip r:embed="rId4"/>
          <a:stretch/>
        </p:blipFill>
        <p:spPr>
          <a:xfrm>
            <a:off x="4529520" y="3573000"/>
            <a:ext cx="7711200" cy="3072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5" name="Graphic 6"/>
          <p:cNvPicPr/>
          <p:nvPr/>
        </p:nvPicPr>
        <p:blipFill>
          <a:blip r:embed="rId5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06" name="Овал 8"/>
          <p:cNvSpPr/>
          <p:nvPr/>
        </p:nvSpPr>
        <p:spPr>
          <a:xfrm>
            <a:off x="57600" y="3786480"/>
            <a:ext cx="2232000" cy="588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Овал 9"/>
          <p:cNvSpPr/>
          <p:nvPr/>
        </p:nvSpPr>
        <p:spPr>
          <a:xfrm>
            <a:off x="4485240" y="3482640"/>
            <a:ext cx="6891480" cy="1314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Овал 10"/>
          <p:cNvSpPr/>
          <p:nvPr/>
        </p:nvSpPr>
        <p:spPr>
          <a:xfrm>
            <a:off x="599040" y="16488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670</Words>
  <Application>Microsoft Office PowerPoint</Application>
  <PresentationFormat>Произвольный</PresentationFormat>
  <Paragraphs>91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DejaVu Sans</vt:lpstr>
      <vt:lpstr>Georgia</vt:lpstr>
      <vt:lpstr>Symbol</vt:lpstr>
      <vt:lpstr>Times New Roman</vt:lpstr>
      <vt:lpstr>Trebuchet MS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Кочегарова Анастасия Евгеньевна</dc:creator>
  <dc:description/>
  <cp:lastModifiedBy>Сурков Даниил Дмитриевич</cp:lastModifiedBy>
  <cp:revision>77</cp:revision>
  <cp:lastPrinted>2023-12-29T11:11:34Z</cp:lastPrinted>
  <dcterms:created xsi:type="dcterms:W3CDTF">2023-01-26T07:14:58Z</dcterms:created>
  <dcterms:modified xsi:type="dcterms:W3CDTF">2024-01-25T07:11:57Z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15</vt:i4>
  </property>
</Properties>
</file>