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3" r:id="rId3"/>
    <p:sldId id="264" r:id="rId4"/>
    <p:sldId id="265" r:id="rId5"/>
    <p:sldId id="266" r:id="rId6"/>
    <p:sldId id="270" r:id="rId7"/>
    <p:sldId id="267" r:id="rId8"/>
    <p:sldId id="268" r:id="rId9"/>
    <p:sldId id="269" r:id="rId10"/>
    <p:sldId id="271" r:id="rId11"/>
    <p:sldId id="272" r:id="rId12"/>
    <p:sldId id="275" r:id="rId13"/>
    <p:sldId id="278" r:id="rId14"/>
    <p:sldId id="279" r:id="rId15"/>
    <p:sldId id="280" r:id="rId16"/>
    <p:sldId id="281" r:id="rId17"/>
  </p:sldIdLst>
  <p:sldSz cx="1216977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778" y="-67"/>
      </p:cViewPr>
      <p:guideLst>
        <p:guide orient="horz" pos="2160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65F9E-E038-4526-B712-A885A4252982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90563" y="1143000"/>
            <a:ext cx="5476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87323-1F37-41D7-9031-C45B08661C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9983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87323-1F37-41D7-9031-C45B08661C1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9938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0866"/>
            <a:ext cx="12163074" cy="6017133"/>
          </a:xfrm>
          <a:prstGeom prst="rect">
            <a:avLst/>
          </a:prstGeom>
        </p:spPr>
      </p:pic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16.09.2020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52797" y="6473952"/>
            <a:ext cx="101009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17902" y="5876925"/>
            <a:ext cx="22733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одзаголовок 4"/>
          <p:cNvSpPr txBox="1">
            <a:spLocks/>
          </p:cNvSpPr>
          <p:nvPr userDrawn="1"/>
        </p:nvSpPr>
        <p:spPr>
          <a:xfrm>
            <a:off x="632708" y="1268760"/>
            <a:ext cx="11116936" cy="367240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экспертно-консультативный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родительской общественности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Департаменте образования 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Москвы</a:t>
            </a:r>
          </a:p>
          <a:p>
            <a:pPr marL="0" indent="0" algn="ctr">
              <a:buNone/>
            </a:pPr>
            <a:endParaRPr lang="ru-RU" sz="38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профилактике негативных проявлений среди обучающихся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738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3050"/>
            <a:ext cx="40037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3051"/>
            <a:ext cx="68032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35101"/>
            <a:ext cx="40037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800600"/>
            <a:ext cx="73018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12775"/>
            <a:ext cx="73018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367338"/>
            <a:ext cx="73018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74639"/>
            <a:ext cx="2738199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74639"/>
            <a:ext cx="801176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840866"/>
            <a:ext cx="12163074" cy="6017133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27872" y="5918963"/>
            <a:ext cx="2274207" cy="9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77678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30426"/>
            <a:ext cx="10344309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406901"/>
            <a:ext cx="10344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06713"/>
            <a:ext cx="10344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35113"/>
            <a:ext cx="53770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174875"/>
            <a:ext cx="5377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35113"/>
            <a:ext cx="5379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174875"/>
            <a:ext cx="5379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826" y="-14372"/>
            <a:ext cx="1095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00201"/>
            <a:ext cx="1095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356351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95568" y="5877152"/>
            <a:ext cx="2274207" cy="9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279" y="1628800"/>
            <a:ext cx="10952798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7200" dirty="0" smtClean="0">
                <a:solidFill>
                  <a:srgbClr val="002060"/>
                </a:solidFill>
              </a:rPr>
              <a:t>Правила поведения </a:t>
            </a:r>
          </a:p>
          <a:p>
            <a:pPr marL="0" indent="0" algn="ctr">
              <a:buNone/>
            </a:pPr>
            <a:r>
              <a:rPr lang="ru-RU" sz="7200" dirty="0" smtClean="0">
                <a:solidFill>
                  <a:srgbClr val="002060"/>
                </a:solidFill>
              </a:rPr>
              <a:t>при нападении собак</a:t>
            </a:r>
            <a:endParaRPr lang="ru-RU" sz="72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clipart-library.com/newimages/dog-cartoon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5359" y="4522238"/>
            <a:ext cx="3744416" cy="233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4567" y="260648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профессиональное образовательное учреждение « Тверской колледж имени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П.А.Кайкова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719" y="573325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Тверь,  2020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635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Самозащита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255" y="1128628"/>
            <a:ext cx="8856984" cy="40285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</a:rPr>
              <a:t>Встаньте к собаке лицом и произнесите команду </a:t>
            </a:r>
            <a:r>
              <a:rPr lang="ru-RU" b="1" dirty="0" smtClean="0">
                <a:solidFill>
                  <a:srgbClr val="002060"/>
                </a:solidFill>
              </a:rPr>
              <a:t>«Назад»</a:t>
            </a:r>
            <a:r>
              <a:rPr lang="ru-RU" dirty="0">
                <a:solidFill>
                  <a:srgbClr val="002060"/>
                </a:solidFill>
              </a:rPr>
              <a:t> 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Говорите </a:t>
            </a:r>
            <a:r>
              <a:rPr lang="ru-RU" dirty="0">
                <a:solidFill>
                  <a:srgbClr val="002060"/>
                </a:solidFill>
              </a:rPr>
              <a:t>уверенным и властным голосом.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Не смотрите собаке в глаза.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Собака может испугаться и уйти.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 descr="https://www.wikihow.com/images_en/thumb/6/64/Handle-a-Dog-Attack-Step-5-Version-3.jpg/v4-900px-Handle-a-Dog-Attack-Step-5-Version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975" y="2888399"/>
            <a:ext cx="5292800" cy="3969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288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harte.by/upload/iblock/a10/lwwjomushvfhwtotwtmesrgsdlndkx-qwumfiz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46319" y="4171992"/>
            <a:ext cx="2723456" cy="268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Самозащита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569" y="908721"/>
            <a:ext cx="11887982" cy="381642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3400" dirty="0" smtClean="0">
                <a:solidFill>
                  <a:srgbClr val="002060"/>
                </a:solidFill>
              </a:rPr>
              <a:t>Не </a:t>
            </a:r>
            <a:r>
              <a:rPr lang="ru-RU" sz="3400" dirty="0">
                <a:solidFill>
                  <a:srgbClr val="002060"/>
                </a:solidFill>
              </a:rPr>
              <a:t>визжите, поскольку это лишь еще больше разозлит собаку.</a:t>
            </a:r>
          </a:p>
          <a:p>
            <a:pPr marL="0" indent="0" algn="just">
              <a:buNone/>
            </a:pPr>
            <a:r>
              <a:rPr lang="ru-RU" sz="3400" dirty="0" smtClean="0">
                <a:solidFill>
                  <a:srgbClr val="002060"/>
                </a:solidFill>
              </a:rPr>
              <a:t> Если на вас не нападают, причинять </a:t>
            </a:r>
            <a:r>
              <a:rPr lang="ru-RU" sz="3400" dirty="0">
                <a:solidFill>
                  <a:srgbClr val="002060"/>
                </a:solidFill>
              </a:rPr>
              <a:t>вред животному </a:t>
            </a:r>
            <a:r>
              <a:rPr lang="ru-RU" sz="3400" dirty="0" smtClean="0">
                <a:solidFill>
                  <a:srgbClr val="002060"/>
                </a:solidFill>
              </a:rPr>
              <a:t>недопустимо.</a:t>
            </a:r>
            <a:r>
              <a:rPr lang="ru-RU" sz="3600" b="1" dirty="0" smtClean="0">
                <a:solidFill>
                  <a:srgbClr val="002060"/>
                </a:solidFill>
              </a:rPr>
              <a:t> Защитите лицо, грудь и горло</a:t>
            </a:r>
            <a:endParaRPr lang="ru-RU" sz="36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Если во время нападения вы упадете на землю, перевернитесь на живот, подожмите ноги под себя и зажмите кулаками уши.</a:t>
            </a:r>
          </a:p>
          <a:p>
            <a:pPr marL="0" indent="0" algn="just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Не кричите и не откатывайтесь в сторону, поскольку это только еще больше разозлит собаку.</a:t>
            </a:r>
          </a:p>
          <a:p>
            <a:pPr marL="0" indent="0" algn="just">
              <a:buNone/>
            </a:pPr>
            <a:endParaRPr lang="ru-RU" sz="34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ru-RU" sz="34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2722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1"/>
            <a:ext cx="11989543" cy="5760640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</a:rPr>
              <a:t>Медленно и осторожно </a:t>
            </a:r>
            <a:r>
              <a:rPr lang="ru-RU" b="1" dirty="0" smtClean="0">
                <a:solidFill>
                  <a:srgbClr val="002060"/>
                </a:solidFill>
              </a:rPr>
              <a:t>постарайтесь покинуть </a:t>
            </a:r>
            <a:r>
              <a:rPr lang="ru-RU" b="1" dirty="0">
                <a:solidFill>
                  <a:srgbClr val="002060"/>
                </a:solidFill>
              </a:rPr>
              <a:t>место происшествия.</a:t>
            </a:r>
            <a:r>
              <a:rPr lang="ru-RU" dirty="0">
                <a:solidFill>
                  <a:srgbClr val="002060"/>
                </a:solidFill>
              </a:rPr>
              <a:t> 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Когда </a:t>
            </a:r>
            <a:r>
              <a:rPr lang="ru-RU" dirty="0">
                <a:solidFill>
                  <a:srgbClr val="002060"/>
                </a:solidFill>
              </a:rPr>
              <a:t>собака потеряет интерес к вам, начните медленно отступать, не совершая резких </a:t>
            </a:r>
            <a:r>
              <a:rPr lang="ru-RU" dirty="0" smtClean="0">
                <a:solidFill>
                  <a:srgbClr val="002060"/>
                </a:solidFill>
              </a:rPr>
              <a:t>движений.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Не </a:t>
            </a:r>
            <a:r>
              <a:rPr lang="ru-RU" dirty="0">
                <a:solidFill>
                  <a:srgbClr val="002060"/>
                </a:solidFill>
              </a:rPr>
              <a:t>так просто сохранять спокойствие и неподвижность в стрессовой ситуации, однако это лучшее, что вы можете сделать, если собака не кусает </a:t>
            </a:r>
            <a:r>
              <a:rPr lang="ru-RU" dirty="0" smtClean="0">
                <a:solidFill>
                  <a:srgbClr val="002060"/>
                </a:solidFill>
              </a:rPr>
              <a:t>вас.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Самозащита</a:t>
            </a:r>
            <a:endParaRPr lang="ru-RU" dirty="0"/>
          </a:p>
        </p:txBody>
      </p:sp>
      <p:pic>
        <p:nvPicPr>
          <p:cNvPr id="5" name="Picture 2" descr="https://www.wikihow.com/images_en/thumb/2/28/Handle-a-Dog-Attack-Step-9-Version-2.jpg/v4-900px-Handle-a-Dog-Attack-Step-9-Version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2075" y="4365104"/>
            <a:ext cx="4457700" cy="2492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52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Последствия стычки с собакой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929" y="980728"/>
            <a:ext cx="11674613" cy="546872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</a:rPr>
              <a:t>Обработайте раны.</a:t>
            </a:r>
            <a:r>
              <a:rPr lang="ru-RU" dirty="0">
                <a:solidFill>
                  <a:srgbClr val="002060"/>
                </a:solidFill>
              </a:rPr>
              <a:t> 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Если </a:t>
            </a:r>
            <a:r>
              <a:rPr lang="ru-RU" dirty="0">
                <a:solidFill>
                  <a:srgbClr val="002060"/>
                </a:solidFill>
              </a:rPr>
              <a:t>вас покусала собака, вам следует сразу же обработать даже самые мелкие раны, поскольку укусы животного могут занести инфекцию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  <a:p>
            <a:pPr algn="just"/>
            <a:r>
              <a:rPr lang="ru-RU" dirty="0">
                <a:solidFill>
                  <a:srgbClr val="002060"/>
                </a:solidFill>
              </a:rPr>
              <a:t>Тщательно промойте рану. Промойте поврежденную область теплой водой с мылом.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Наложите повязку. Используйте пластырь (для мелких укусов) или стерильные повязки (для крупных ран).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Осмотрите раны на признаки инфекции, включая красноту, тепло, болезненность и гной.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О</a:t>
            </a:r>
            <a:r>
              <a:rPr lang="ru-RU" dirty="0" smtClean="0">
                <a:solidFill>
                  <a:srgbClr val="002060"/>
                </a:solidFill>
              </a:rPr>
              <a:t>братитесь </a:t>
            </a:r>
            <a:r>
              <a:rPr lang="ru-RU" dirty="0">
                <a:solidFill>
                  <a:srgbClr val="002060"/>
                </a:solidFill>
              </a:rPr>
              <a:t>к </a:t>
            </a:r>
            <a:r>
              <a:rPr lang="ru-RU" dirty="0" smtClean="0">
                <a:solidFill>
                  <a:srgbClr val="002060"/>
                </a:solidFill>
              </a:rPr>
              <a:t>врачу, в </a:t>
            </a:r>
            <a:r>
              <a:rPr lang="ru-RU" dirty="0" err="1" smtClean="0">
                <a:solidFill>
                  <a:srgbClr val="002060"/>
                </a:solidFill>
              </a:rPr>
              <a:t>травмпункт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5364" name="Picture 4" descr="http://www.remdor.ru/files/products/skoraya-pomosch-tabl.300x300.180x180.gif?85e2f477f41ade9a6530e88df44d33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11572" y="5805265"/>
            <a:ext cx="3158203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901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Обратите внимание на предупреждающие знаки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231" y="836712"/>
            <a:ext cx="11593288" cy="547260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Большинство </a:t>
            </a:r>
            <a:r>
              <a:rPr lang="ru-RU" dirty="0">
                <a:solidFill>
                  <a:srgbClr val="002060"/>
                </a:solidFill>
              </a:rPr>
              <a:t>собак не являются агрессивными - они любопытны и защищают свою территорию.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Чтобы </a:t>
            </a:r>
            <a:r>
              <a:rPr lang="ru-RU" dirty="0">
                <a:solidFill>
                  <a:srgbClr val="002060"/>
                </a:solidFill>
              </a:rPr>
              <a:t>избежать нежелательных конфликтов, важно понимать, играет ли собака либо она действительно агрессивна.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У </a:t>
            </a:r>
            <a:r>
              <a:rPr lang="ru-RU" b="1" dirty="0">
                <a:solidFill>
                  <a:srgbClr val="002060"/>
                </a:solidFill>
              </a:rPr>
              <a:t>разъяренной собаки</a:t>
            </a:r>
            <a:r>
              <a:rPr lang="ru-RU" dirty="0">
                <a:solidFill>
                  <a:srgbClr val="002060"/>
                </a:solidFill>
              </a:rPr>
              <a:t> могут быть </a:t>
            </a:r>
            <a:r>
              <a:rPr lang="ru-RU" b="1" dirty="0">
                <a:solidFill>
                  <a:srgbClr val="002060"/>
                </a:solidFill>
              </a:rPr>
              <a:t>видны белки глаз</a:t>
            </a:r>
            <a:r>
              <a:rPr lang="ru-RU" dirty="0">
                <a:solidFill>
                  <a:srgbClr val="002060"/>
                </a:solidFill>
              </a:rPr>
              <a:t>, особенно если обычно их не видно.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Прижатые к голове уши </a:t>
            </a:r>
            <a:r>
              <a:rPr lang="ru-RU" dirty="0">
                <a:solidFill>
                  <a:srgbClr val="002060"/>
                </a:solidFill>
              </a:rPr>
              <a:t>говорят об агрессии, а уши в спокойном состоянии или приподнятые уши указывают на то, что собака дружелюбна.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Если </a:t>
            </a:r>
            <a:r>
              <a:rPr lang="ru-RU" b="1" dirty="0">
                <a:solidFill>
                  <a:srgbClr val="002060"/>
                </a:solidFill>
              </a:rPr>
              <a:t>тело собаки напряжено, вытянуто и не двигается </a:t>
            </a:r>
            <a:r>
              <a:rPr lang="ru-RU" dirty="0">
                <a:solidFill>
                  <a:srgbClr val="002060"/>
                </a:solidFill>
              </a:rPr>
              <a:t>(голова, плечи и бедра не смещаются по отношению друг к другу), это может быть опасно.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Если </a:t>
            </a:r>
            <a:r>
              <a:rPr lang="ru-RU" dirty="0">
                <a:solidFill>
                  <a:srgbClr val="002060"/>
                </a:solidFill>
              </a:rPr>
              <a:t>же </a:t>
            </a:r>
            <a:r>
              <a:rPr lang="ru-RU" b="1" dirty="0">
                <a:solidFill>
                  <a:srgbClr val="002060"/>
                </a:solidFill>
              </a:rPr>
              <a:t>собака бежит прямо и целенаправленно</a:t>
            </a:r>
            <a:r>
              <a:rPr lang="ru-RU" dirty="0">
                <a:solidFill>
                  <a:srgbClr val="002060"/>
                </a:solidFill>
              </a:rPr>
              <a:t>, она может готовиться к нападению.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8434" name="Picture 2" descr="https://previews.123rf.com/images/lexaarts/lexaarts1311/lexaarts131100072/23766688-attention-3d-human-points-a-finger-up-image-with-a-work-path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1311" y="5564732"/>
            <a:ext cx="2268464" cy="129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299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Внимание!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573" y="404664"/>
            <a:ext cx="11737303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/>
              <a:t/>
            </a:r>
            <a:br>
              <a:rPr lang="ru-RU" b="1" dirty="0"/>
            </a:br>
            <a:r>
              <a:rPr lang="ru-RU" sz="4100" b="1" dirty="0">
                <a:solidFill>
                  <a:srgbClr val="002060"/>
                </a:solidFill>
              </a:rPr>
              <a:t>Не злите </a:t>
            </a:r>
            <a:r>
              <a:rPr lang="ru-RU" sz="4100" b="1" dirty="0" smtClean="0">
                <a:solidFill>
                  <a:srgbClr val="002060"/>
                </a:solidFill>
              </a:rPr>
              <a:t>собаку!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Не </a:t>
            </a:r>
            <a:r>
              <a:rPr lang="ru-RU" dirty="0">
                <a:solidFill>
                  <a:srgbClr val="002060"/>
                </a:solidFill>
              </a:rPr>
              <a:t>трогайте собаку, когда она ест или ухаживает за своими щенками. </a:t>
            </a:r>
            <a:r>
              <a:rPr lang="ru-RU" dirty="0" smtClean="0">
                <a:solidFill>
                  <a:srgbClr val="002060"/>
                </a:solidFill>
              </a:rPr>
              <a:t>В такие моменты у собак усиливается защитный рефлекс.</a:t>
            </a:r>
            <a:endParaRPr lang="ru-RU" dirty="0">
              <a:solidFill>
                <a:srgbClr val="002060"/>
              </a:solidFill>
            </a:endParaRP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Не улыбайтесь собаке. Вам кажется, что вы пытаетесь проявить дружелюбие, но собака воспринимает улыбку как оскал перед дракой.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Если собаку постоянно держат на привязи, она может быть очень агрессивной, поэтому не приближайтесь к ней.</a:t>
            </a:r>
          </a:p>
          <a:p>
            <a:endParaRPr lang="ru-RU" dirty="0"/>
          </a:p>
        </p:txBody>
      </p:sp>
      <p:pic>
        <p:nvPicPr>
          <p:cNvPr id="19458" name="Picture 2" descr="http://novosti-saratova.ru/wp-content/uploads/2017/05/00000000000000-768x5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59437" y="4655418"/>
            <a:ext cx="3310338" cy="2202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904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vladimirtravel.ru/upload/iblock/c17/c1708de68a1ad0407d0e5bedae4994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37215" y="5067071"/>
            <a:ext cx="3132560" cy="179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573" y="980728"/>
            <a:ext cx="1173730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500" b="1" dirty="0">
                <a:solidFill>
                  <a:srgbClr val="002060"/>
                </a:solidFill>
              </a:rPr>
              <a:t>Опасайтесь всех неизвестных </a:t>
            </a:r>
            <a:r>
              <a:rPr lang="ru-RU" sz="3500" b="1" dirty="0" smtClean="0">
                <a:solidFill>
                  <a:srgbClr val="002060"/>
                </a:solidFill>
              </a:rPr>
              <a:t>собак</a:t>
            </a:r>
            <a:r>
              <a:rPr lang="ru-RU" sz="3500" b="1" dirty="0">
                <a:solidFill>
                  <a:srgbClr val="002060"/>
                </a:solidFill>
              </a:rPr>
              <a:t>!</a:t>
            </a:r>
            <a:endParaRPr lang="ru-RU" sz="35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Лучше </a:t>
            </a:r>
            <a:r>
              <a:rPr lang="ru-RU" dirty="0">
                <a:solidFill>
                  <a:srgbClr val="002060"/>
                </a:solidFill>
              </a:rPr>
              <a:t>всего всеми силами избегать конфликтов с собаками. Если вы видите собаку, которая может быть опасна, держитесь от нее подальше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Если </a:t>
            </a:r>
            <a:r>
              <a:rPr lang="ru-RU" dirty="0">
                <a:solidFill>
                  <a:srgbClr val="002060"/>
                </a:solidFill>
              </a:rPr>
              <a:t>вы будете с осторожностью относиться ко всем собакам, пока не убедитесь, что они безвредны, вы сможете избежать стычек с агрессивными животными.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40471" y="4941168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  ЗА   ВНИМАНИЕ!!!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402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Собака друг или враг?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3"/>
            <a:ext cx="8245127" cy="309634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	Нам </a:t>
            </a:r>
            <a:r>
              <a:rPr lang="ru-RU" dirty="0">
                <a:solidFill>
                  <a:srgbClr val="002060"/>
                </a:solidFill>
              </a:rPr>
              <a:t>достаточно часто приходится вступать в контакт </a:t>
            </a:r>
            <a:r>
              <a:rPr lang="ru-RU" dirty="0" smtClean="0">
                <a:solidFill>
                  <a:srgbClr val="002060"/>
                </a:solidFill>
              </a:rPr>
              <a:t>с собаками.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	Собаки </a:t>
            </a:r>
            <a:r>
              <a:rPr lang="ru-RU" dirty="0">
                <a:solidFill>
                  <a:srgbClr val="002060"/>
                </a:solidFill>
              </a:rPr>
              <a:t>на протяжении многих веков являются спутниками и помощниками человека.</a:t>
            </a:r>
          </a:p>
        </p:txBody>
      </p:sp>
      <p:pic>
        <p:nvPicPr>
          <p:cNvPr id="2052" name="Picture 4" descr="https://mblshkoblud.ru/uploads/posts/2017-04/1492174846179bf7ce56e1de96509dba29aa9dc6566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3119" y="1124744"/>
            <a:ext cx="3998946" cy="5733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513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Собака друг или враг?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255" y="1052736"/>
            <a:ext cx="11521279" cy="316835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</a:rPr>
              <a:t>Представьте, что вы совершаете пробежку по парку или катаетесь на велосипеде по своему району, и вдруг к вам подскакивает незнакомая собака, начинает рычать и демонстративно наступать.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Что </a:t>
            </a:r>
            <a:r>
              <a:rPr lang="ru-RU" b="1" dirty="0">
                <a:solidFill>
                  <a:srgbClr val="002060"/>
                </a:solidFill>
              </a:rPr>
              <a:t>делать в таком случае?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таких ситуациях можно повести себя правильно и </a:t>
            </a:r>
            <a:r>
              <a:rPr lang="ru-RU" dirty="0" smtClean="0">
                <a:solidFill>
                  <a:srgbClr val="002060"/>
                </a:solidFill>
              </a:rPr>
              <a:t>неправильно.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\Desktop\shutterstock_535366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271" y="4140365"/>
            <a:ext cx="11629504" cy="27176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873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Статистика нападения собак на человека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902" y="999864"/>
            <a:ext cx="5980041" cy="53094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</a:rPr>
              <a:t>Согласно статистике, каждый год около 3,7 миллионов человек подвергаются нападениям собак.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Это </a:t>
            </a:r>
            <a:r>
              <a:rPr lang="ru-RU" dirty="0">
                <a:solidFill>
                  <a:srgbClr val="002060"/>
                </a:solidFill>
              </a:rPr>
              <a:t>могут быть как бродячие собаки, которых в последние годы становится все больше, так и домашние любимцы</a:t>
            </a:r>
            <a:r>
              <a:rPr lang="ru-RU" dirty="0"/>
              <a:t>.</a:t>
            </a:r>
          </a:p>
        </p:txBody>
      </p:sp>
      <p:pic>
        <p:nvPicPr>
          <p:cNvPr id="4100" name="Picture 4" descr="http://editor.tkgorod.ru/uploads/news/14236/big_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8683" y="2204865"/>
            <a:ext cx="5281092" cy="4653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219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Правила поведения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358" y="1268760"/>
            <a:ext cx="10952798" cy="175679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dirty="0">
                <a:solidFill>
                  <a:srgbClr val="002060"/>
                </a:solidFill>
              </a:rPr>
              <a:t>Чтобы не пострадать от укусов собаки, сохраняйте спокойствие и предпримите </a:t>
            </a:r>
            <a:r>
              <a:rPr lang="ru-RU" sz="4400" dirty="0" smtClean="0">
                <a:solidFill>
                  <a:srgbClr val="002060"/>
                </a:solidFill>
              </a:rPr>
              <a:t>меры безопасности.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5122" name="Picture 2" descr="http://otliv.com.ua/images/yslu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17651" y="2655168"/>
            <a:ext cx="3152124" cy="420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057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Что делать в случае нападения собаки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247" y="404664"/>
            <a:ext cx="11521280" cy="3223386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2060"/>
                </a:solidFill>
              </a:rPr>
              <a:t>Не </a:t>
            </a:r>
            <a:r>
              <a:rPr lang="ru-RU" b="1" dirty="0" smtClean="0">
                <a:solidFill>
                  <a:srgbClr val="002060"/>
                </a:solidFill>
              </a:rPr>
              <a:t>паникуйте!!!</a:t>
            </a:r>
            <a:r>
              <a:rPr lang="ru-RU" dirty="0">
                <a:solidFill>
                  <a:srgbClr val="002060"/>
                </a:solidFill>
              </a:rPr>
              <a:t> 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Собаки </a:t>
            </a:r>
            <a:r>
              <a:rPr lang="ru-RU" dirty="0">
                <a:solidFill>
                  <a:srgbClr val="002060"/>
                </a:solidFill>
              </a:rPr>
              <a:t>и некоторые другие животные </a:t>
            </a:r>
            <a:r>
              <a:rPr lang="ru-RU" dirty="0" smtClean="0">
                <a:solidFill>
                  <a:srgbClr val="002060"/>
                </a:solidFill>
              </a:rPr>
              <a:t>чувствуют </a:t>
            </a:r>
            <a:r>
              <a:rPr lang="ru-RU" dirty="0">
                <a:solidFill>
                  <a:srgbClr val="002060"/>
                </a:solidFill>
              </a:rPr>
              <a:t>чужой страх.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Если </a:t>
            </a:r>
            <a:r>
              <a:rPr lang="ru-RU" dirty="0">
                <a:solidFill>
                  <a:srgbClr val="002060"/>
                </a:solidFill>
              </a:rPr>
              <a:t>вы испугаетесь, побежите или закричите, собака или нападет </a:t>
            </a:r>
            <a:r>
              <a:rPr lang="ru-RU" dirty="0" smtClean="0">
                <a:solidFill>
                  <a:srgbClr val="002060"/>
                </a:solidFill>
              </a:rPr>
              <a:t>или </a:t>
            </a:r>
            <a:r>
              <a:rPr lang="ru-RU" dirty="0">
                <a:solidFill>
                  <a:srgbClr val="002060"/>
                </a:solidFill>
              </a:rPr>
              <a:t>решит, что вы ей </a:t>
            </a:r>
            <a:r>
              <a:rPr lang="ru-RU" dirty="0" smtClean="0">
                <a:solidFill>
                  <a:srgbClr val="002060"/>
                </a:solidFill>
              </a:rPr>
              <a:t>угрожаете.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146" name="Picture 2" descr="http://school3-megion.ru/Bezopasnost/sobaka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1803" y="3582288"/>
            <a:ext cx="4757972" cy="327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7699835" y="4077072"/>
            <a:ext cx="4469940" cy="25922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8876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Что делать в случае нападения собаки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8533159" cy="502916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3900" b="1" dirty="0">
                <a:solidFill>
                  <a:srgbClr val="002060"/>
                </a:solidFill>
              </a:rPr>
              <a:t>Замрите и не </a:t>
            </a:r>
            <a:r>
              <a:rPr lang="ru-RU" sz="3900" b="1" dirty="0" smtClean="0">
                <a:solidFill>
                  <a:srgbClr val="002060"/>
                </a:solidFill>
              </a:rPr>
              <a:t>двигайтесь</a:t>
            </a:r>
            <a:endParaRPr lang="ru-RU" sz="39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Когда </a:t>
            </a:r>
            <a:r>
              <a:rPr lang="ru-RU" dirty="0">
                <a:solidFill>
                  <a:srgbClr val="002060"/>
                </a:solidFill>
              </a:rPr>
              <a:t>собака приблизится к вам, застыньте на одном месте, вытянув руки вдоль тела, как дерево, и </a:t>
            </a:r>
            <a:r>
              <a:rPr lang="ru-RU" dirty="0" smtClean="0">
                <a:solidFill>
                  <a:srgbClr val="002060"/>
                </a:solidFill>
              </a:rPr>
              <a:t>опустите глаза.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Не </a:t>
            </a:r>
            <a:r>
              <a:rPr lang="ru-RU" dirty="0">
                <a:solidFill>
                  <a:srgbClr val="002060"/>
                </a:solidFill>
              </a:rPr>
              <a:t>смотрите в глаза собаке - это может спровоцировать нападение.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Стойте сбоку от собаки и держите ее в своем поле зрения. Это даст собаке понять, что вы не опасны.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Не подставляйте руки и ноги под удар - держите их прижатыми к телу. Собака может близко подойти к вам и даже понюхать, но не укусит.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2" name="Picture 4" descr="https://www.wikihow.com/images_en/thumb/1/1e/Handle-a-Dog-Attack-Step-2-Version-3.jpg/v4-900px-Handle-a-Dog-Attack-Step-2-Version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8527" y="2348880"/>
            <a:ext cx="3511248" cy="4509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373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arts.in.ua/i/14058/f_pobeg-ot-sobaki_yakovchuk_marina_14330957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7367" y="3627855"/>
            <a:ext cx="3672408" cy="32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Что делать в случае нападения собаки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593" y="1052736"/>
            <a:ext cx="11377264" cy="37338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Не </a:t>
            </a:r>
            <a:r>
              <a:rPr lang="ru-RU" sz="3600" b="1" dirty="0">
                <a:solidFill>
                  <a:srgbClr val="002060"/>
                </a:solidFill>
              </a:rPr>
              <a:t>пытайтесь </a:t>
            </a:r>
            <a:r>
              <a:rPr lang="ru-RU" sz="3600" b="1" dirty="0" smtClean="0">
                <a:solidFill>
                  <a:srgbClr val="002060"/>
                </a:solidFill>
              </a:rPr>
              <a:t>убежать</a:t>
            </a:r>
            <a:r>
              <a:rPr lang="ru-RU" sz="3600" dirty="0">
                <a:solidFill>
                  <a:srgbClr val="002060"/>
                </a:solidFill>
              </a:rPr>
              <a:t> </a:t>
            </a:r>
            <a:endParaRPr lang="ru-RU" sz="36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Бег </a:t>
            </a:r>
            <a:r>
              <a:rPr lang="ru-RU" dirty="0">
                <a:solidFill>
                  <a:srgbClr val="002060"/>
                </a:solidFill>
              </a:rPr>
              <a:t>может пробудить в собаке естественную потребность преследовать добычу.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Кроме </a:t>
            </a:r>
            <a:r>
              <a:rPr lang="ru-RU" dirty="0">
                <a:solidFill>
                  <a:srgbClr val="002060"/>
                </a:solidFill>
              </a:rPr>
              <a:t>того, вы все равно не сможете убежать от собаки, и даже если вы будете ехать на велосипеде, многие собаки смогут догнать вас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7309023" y="4437112"/>
            <a:ext cx="4536504" cy="21602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1078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Что делать в случае нападения собаки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11874869" cy="31683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b="1" dirty="0">
                <a:solidFill>
                  <a:srgbClr val="002060"/>
                </a:solidFill>
              </a:rPr>
              <a:t>Отвлеките собаку другим </a:t>
            </a:r>
            <a:r>
              <a:rPr lang="ru-RU" sz="3600" b="1" dirty="0" smtClean="0">
                <a:solidFill>
                  <a:srgbClr val="002060"/>
                </a:solidFill>
              </a:rPr>
              <a:t>предметом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Если </a:t>
            </a:r>
            <a:r>
              <a:rPr lang="ru-RU" dirty="0">
                <a:solidFill>
                  <a:srgbClr val="002060"/>
                </a:solidFill>
              </a:rPr>
              <a:t>собака будет угрожать вам, дайте ей что-то, что она сможет укусить, - рюкзак или бутылку с водой.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Подойдет </a:t>
            </a:r>
            <a:r>
              <a:rPr lang="ru-RU" dirty="0">
                <a:solidFill>
                  <a:srgbClr val="002060"/>
                </a:solidFill>
              </a:rPr>
              <a:t>любая вещь, которая защитит вас от укуса. Вещь может отвлечь собаку и даст вам время на то, чтобы </a:t>
            </a:r>
            <a:r>
              <a:rPr lang="ru-RU" dirty="0" smtClean="0">
                <a:solidFill>
                  <a:srgbClr val="002060"/>
                </a:solidFill>
              </a:rPr>
              <a:t>уйти.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5" y="3573016"/>
            <a:ext cx="70049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направляетесь в места, где могут быть дикие собаки, возьмите с собой лакомства или игрушки.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вам подойдет агрессивная собака, бросьте в сторону игрушки или лакомства.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собаку больше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заинтересуют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они,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вы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www.wikihow.com/images_en/thumb/0/01/Handle-a-Dog-Attack-Step-4-Version-3.jpg/v4-900px-Handle-a-Dog-Attack-Step-4-Version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2075" y="3717033"/>
            <a:ext cx="4457700" cy="3140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718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614</Words>
  <Application>Microsoft Office PowerPoint</Application>
  <PresentationFormat>Произвольный</PresentationFormat>
  <Paragraphs>77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Собака друг или враг?</vt:lpstr>
      <vt:lpstr>Собака друг или враг?</vt:lpstr>
      <vt:lpstr>Статистика нападения собак на человека</vt:lpstr>
      <vt:lpstr>Правила поведения </vt:lpstr>
      <vt:lpstr>Что делать в случае нападения собаки</vt:lpstr>
      <vt:lpstr>Что делать в случае нападения собаки</vt:lpstr>
      <vt:lpstr>Что делать в случае нападения собаки</vt:lpstr>
      <vt:lpstr>Что делать в случае нападения собаки</vt:lpstr>
      <vt:lpstr>Самозащита</vt:lpstr>
      <vt:lpstr>Самозащита</vt:lpstr>
      <vt:lpstr>Самозащита</vt:lpstr>
      <vt:lpstr>Последствия стычки с собакой</vt:lpstr>
      <vt:lpstr>Обратите внимание на предупреждающие знаки</vt:lpstr>
      <vt:lpstr>Внимание!</vt:lpstr>
      <vt:lpstr>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Win7</cp:lastModifiedBy>
  <cp:revision>85</cp:revision>
  <dcterms:created xsi:type="dcterms:W3CDTF">2017-06-20T12:12:29Z</dcterms:created>
  <dcterms:modified xsi:type="dcterms:W3CDTF">2020-09-16T07:19:04Z</dcterms:modified>
</cp:coreProperties>
</file>